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63" r:id="rId2"/>
    <p:sldId id="264" r:id="rId3"/>
    <p:sldId id="279" r:id="rId4"/>
    <p:sldId id="265" r:id="rId5"/>
    <p:sldId id="280" r:id="rId6"/>
    <p:sldId id="278" r:id="rId7"/>
    <p:sldId id="281" r:id="rId8"/>
    <p:sldId id="283" r:id="rId9"/>
    <p:sldId id="284" r:id="rId10"/>
    <p:sldId id="285" r:id="rId11"/>
    <p:sldId id="292" r:id="rId12"/>
    <p:sldId id="286" r:id="rId13"/>
    <p:sldId id="287" r:id="rId14"/>
    <p:sldId id="289" r:id="rId15"/>
    <p:sldId id="29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7E996"/>
    <a:srgbClr val="90C22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415" autoAdjust="0"/>
    <p:restoredTop sz="94640" autoAdjust="0"/>
  </p:normalViewPr>
  <p:slideViewPr>
    <p:cSldViewPr>
      <p:cViewPr>
        <p:scale>
          <a:sx n="66" d="100"/>
          <a:sy n="66" d="100"/>
        </p:scale>
        <p:origin x="-462"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a:pPr>
            <a:r>
              <a:rPr lang="ru-RU" sz="1400" dirty="0"/>
              <a:t>процент получающих "4" и"5" по экономики</a:t>
            </a:r>
          </a:p>
        </c:rich>
      </c:tx>
    </c:title>
    <c:plotArea>
      <c:layout/>
      <c:pieChart>
        <c:varyColors val="1"/>
        <c:ser>
          <c:idx val="0"/>
          <c:order val="0"/>
          <c:tx>
            <c:strRef>
              <c:f>Лист1!$B$1</c:f>
              <c:strCache>
                <c:ptCount val="1"/>
                <c:pt idx="0">
                  <c:v>процент получающих "4" и"5" по экономики</c:v>
                </c:pt>
              </c:strCache>
            </c:strRef>
          </c:tx>
          <c:cat>
            <c:strRef>
              <c:f>Лист1!$A$2:$A$5</c:f>
              <c:strCache>
                <c:ptCount val="3"/>
                <c:pt idx="0">
                  <c:v>2012г.</c:v>
                </c:pt>
                <c:pt idx="1">
                  <c:v>2013г.</c:v>
                </c:pt>
                <c:pt idx="2">
                  <c:v>2014г</c:v>
                </c:pt>
              </c:strCache>
            </c:strRef>
          </c:cat>
          <c:val>
            <c:numRef>
              <c:f>Лист1!$B$2:$B$5</c:f>
              <c:numCache>
                <c:formatCode>General</c:formatCode>
                <c:ptCount val="4"/>
                <c:pt idx="0">
                  <c:v>62.9</c:v>
                </c:pt>
                <c:pt idx="1">
                  <c:v>69.2</c:v>
                </c:pt>
                <c:pt idx="2">
                  <c:v>70.2</c:v>
                </c:pt>
              </c:numCache>
            </c:numRef>
          </c:val>
        </c:ser>
        <c:firstSliceAng val="0"/>
      </c:pieChart>
    </c:plotArea>
    <c:legend>
      <c:legendPos val="r"/>
      <c:legendEntry>
        <c:idx val="3"/>
        <c:delete val="1"/>
      </c:legendEntry>
    </c:legend>
    <c:plotVisOnly val="1"/>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perspective val="30"/>
    </c:view3D>
    <c:plotArea>
      <c:layout>
        <c:manualLayout>
          <c:layoutTarget val="inner"/>
          <c:xMode val="edge"/>
          <c:yMode val="edge"/>
          <c:x val="0.15494286669053317"/>
          <c:y val="5.2820143125722793E-2"/>
          <c:w val="0.56657938173437661"/>
          <c:h val="0.68985089422741663"/>
        </c:manualLayout>
      </c:layout>
      <c:bar3DChart>
        <c:barDir val="col"/>
        <c:grouping val="stacked"/>
        <c:ser>
          <c:idx val="0"/>
          <c:order val="0"/>
          <c:tx>
            <c:strRef>
              <c:f>Лист1!$B$1</c:f>
              <c:strCache>
                <c:ptCount val="1"/>
                <c:pt idx="0">
                  <c:v>Увиличения количества проектных работ </c:v>
                </c:pt>
              </c:strCache>
            </c:strRef>
          </c:tx>
          <c:cat>
            <c:strRef>
              <c:f>Лист1!$A$2:$A$5</c:f>
              <c:strCache>
                <c:ptCount val="3"/>
                <c:pt idx="0">
                  <c:v>2012год</c:v>
                </c:pt>
                <c:pt idx="1">
                  <c:v>2013год</c:v>
                </c:pt>
                <c:pt idx="2">
                  <c:v>2014год</c:v>
                </c:pt>
              </c:strCache>
            </c:strRef>
          </c:cat>
          <c:val>
            <c:numRef>
              <c:f>Лист1!$B$2:$B$5</c:f>
              <c:numCache>
                <c:formatCode>General</c:formatCode>
                <c:ptCount val="4"/>
                <c:pt idx="0">
                  <c:v>5</c:v>
                </c:pt>
                <c:pt idx="1">
                  <c:v>7</c:v>
                </c:pt>
                <c:pt idx="2">
                  <c:v>12</c:v>
                </c:pt>
              </c:numCache>
            </c:numRef>
          </c:val>
        </c:ser>
        <c:shape val="cylinder"/>
        <c:axId val="67978368"/>
        <c:axId val="67979904"/>
        <c:axId val="0"/>
      </c:bar3DChart>
      <c:catAx>
        <c:axId val="67978368"/>
        <c:scaling>
          <c:orientation val="minMax"/>
        </c:scaling>
        <c:axPos val="b"/>
        <c:tickLblPos val="nextTo"/>
        <c:txPr>
          <a:bodyPr/>
          <a:lstStyle/>
          <a:p>
            <a:pPr>
              <a:defRPr sz="1400"/>
            </a:pPr>
            <a:endParaRPr lang="ru-RU"/>
          </a:p>
        </c:txPr>
        <c:crossAx val="67979904"/>
        <c:crosses val="autoZero"/>
        <c:auto val="1"/>
        <c:lblAlgn val="ctr"/>
        <c:lblOffset val="100"/>
      </c:catAx>
      <c:valAx>
        <c:axId val="67979904"/>
        <c:scaling>
          <c:orientation val="minMax"/>
        </c:scaling>
        <c:axPos val="l"/>
        <c:majorGridlines/>
        <c:numFmt formatCode="General" sourceLinked="1"/>
        <c:tickLblPos val="nextTo"/>
        <c:crossAx val="67978368"/>
        <c:crosses val="autoZero"/>
        <c:crossBetween val="between"/>
      </c:valAx>
    </c:plotArea>
    <c:legend>
      <c:legendPos val="r"/>
      <c:txPr>
        <a:bodyPr/>
        <a:lstStyle/>
        <a:p>
          <a:pPr>
            <a:defRPr sz="1200"/>
          </a:pPr>
          <a:endParaRPr lang="ru-RU"/>
        </a:p>
      </c:txPr>
    </c:legend>
    <c:plotVisOnly val="1"/>
  </c:chart>
  <c:txPr>
    <a:bodyPr/>
    <a:lstStyle/>
    <a:p>
      <a:pPr>
        <a:defRPr sz="1800"/>
      </a:pPr>
      <a:endParaRPr lang="ru-RU"/>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16C8D3-86D0-4BE1-A978-4B2323CD50A6}" type="datetimeFigureOut">
              <a:rPr lang="ru-RU" smtClean="0"/>
              <a:pPr/>
              <a:t>08.12.2014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48E9A3-70FE-4DB2-89F8-0C668517A509}"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77F2F84-B78C-411A-BEA0-A72AF72F30DB}" type="slidenum">
              <a:rPr lang="ru-RU" smtClean="0"/>
              <a:pPr/>
              <a:t>11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3F9ABC6-F9B0-4219-9D48-E34311380277}" type="datetimeFigureOut">
              <a:rPr lang="ru-RU" smtClean="0"/>
              <a:pPr/>
              <a:t>08.12.2014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DB68759-B242-4BAC-9E55-34A1574F713D}" type="slidenum">
              <a:rPr lang="ru-RU" smtClean="0"/>
              <a:pPr/>
              <a:t>‹#›</a:t>
            </a:fld>
            <a:endParaRPr lang="ru-RU"/>
          </a:p>
        </p:txBody>
      </p:sp>
    </p:spTree>
    <p:extLst>
      <p:ext uri="{BB962C8B-B14F-4D97-AF65-F5344CB8AC3E}">
        <p14:creationId xmlns="" xmlns:p14="http://schemas.microsoft.com/office/powerpoint/2010/main" val="1324697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3F9ABC6-F9B0-4219-9D48-E34311380277}" type="datetimeFigureOut">
              <a:rPr lang="ru-RU" smtClean="0"/>
              <a:pPr/>
              <a:t>08.12.2014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DB68759-B242-4BAC-9E55-34A1574F713D}" type="slidenum">
              <a:rPr lang="ru-RU" smtClean="0"/>
              <a:pPr/>
              <a:t>‹#›</a:t>
            </a:fld>
            <a:endParaRPr lang="ru-RU"/>
          </a:p>
        </p:txBody>
      </p:sp>
    </p:spTree>
    <p:extLst>
      <p:ext uri="{BB962C8B-B14F-4D97-AF65-F5344CB8AC3E}">
        <p14:creationId xmlns="" xmlns:p14="http://schemas.microsoft.com/office/powerpoint/2010/main" val="2693019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3F9ABC6-F9B0-4219-9D48-E34311380277}" type="datetimeFigureOut">
              <a:rPr lang="ru-RU" smtClean="0"/>
              <a:pPr/>
              <a:t>08.12.2014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DB68759-B242-4BAC-9E55-34A1574F713D}"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25003177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3F9ABC6-F9B0-4219-9D48-E34311380277}" type="datetimeFigureOut">
              <a:rPr lang="ru-RU" smtClean="0"/>
              <a:pPr/>
              <a:t>08.12.2014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DB68759-B242-4BAC-9E55-34A1574F713D}" type="slidenum">
              <a:rPr lang="ru-RU" smtClean="0"/>
              <a:pPr/>
              <a:t>‹#›</a:t>
            </a:fld>
            <a:endParaRPr lang="ru-RU"/>
          </a:p>
        </p:txBody>
      </p:sp>
    </p:spTree>
    <p:extLst>
      <p:ext uri="{BB962C8B-B14F-4D97-AF65-F5344CB8AC3E}">
        <p14:creationId xmlns="" xmlns:p14="http://schemas.microsoft.com/office/powerpoint/2010/main" val="3787016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3F9ABC6-F9B0-4219-9D48-E34311380277}" type="datetimeFigureOut">
              <a:rPr lang="ru-RU" smtClean="0"/>
              <a:pPr/>
              <a:t>08.12.2014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DB68759-B242-4BAC-9E55-34A1574F713D}"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37579484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3F9ABC6-F9B0-4219-9D48-E34311380277}" type="datetimeFigureOut">
              <a:rPr lang="ru-RU" smtClean="0"/>
              <a:pPr/>
              <a:t>08.12.2014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DB68759-B242-4BAC-9E55-34A1574F713D}" type="slidenum">
              <a:rPr lang="ru-RU" smtClean="0"/>
              <a:pPr/>
              <a:t>‹#›</a:t>
            </a:fld>
            <a:endParaRPr lang="ru-RU"/>
          </a:p>
        </p:txBody>
      </p:sp>
    </p:spTree>
    <p:extLst>
      <p:ext uri="{BB962C8B-B14F-4D97-AF65-F5344CB8AC3E}">
        <p14:creationId xmlns="" xmlns:p14="http://schemas.microsoft.com/office/powerpoint/2010/main" val="27494666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3F9ABC6-F9B0-4219-9D48-E34311380277}" type="datetimeFigureOut">
              <a:rPr lang="ru-RU" smtClean="0"/>
              <a:pPr/>
              <a:t>08.12.2014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DB68759-B242-4BAC-9E55-34A1574F713D}" type="slidenum">
              <a:rPr lang="ru-RU" smtClean="0"/>
              <a:pPr/>
              <a:t>‹#›</a:t>
            </a:fld>
            <a:endParaRPr lang="ru-RU"/>
          </a:p>
        </p:txBody>
      </p:sp>
    </p:spTree>
    <p:extLst>
      <p:ext uri="{BB962C8B-B14F-4D97-AF65-F5344CB8AC3E}">
        <p14:creationId xmlns="" xmlns:p14="http://schemas.microsoft.com/office/powerpoint/2010/main" val="19854344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3F9ABC6-F9B0-4219-9D48-E34311380277}" type="datetimeFigureOut">
              <a:rPr lang="ru-RU" smtClean="0"/>
              <a:pPr/>
              <a:t>08.12.2014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DB68759-B242-4BAC-9E55-34A1574F713D}" type="slidenum">
              <a:rPr lang="ru-RU" smtClean="0"/>
              <a:pPr/>
              <a:t>‹#›</a:t>
            </a:fld>
            <a:endParaRPr lang="ru-RU"/>
          </a:p>
        </p:txBody>
      </p:sp>
    </p:spTree>
    <p:extLst>
      <p:ext uri="{BB962C8B-B14F-4D97-AF65-F5344CB8AC3E}">
        <p14:creationId xmlns="" xmlns:p14="http://schemas.microsoft.com/office/powerpoint/2010/main" val="3583718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3F9ABC6-F9B0-4219-9D48-E34311380277}" type="datetimeFigureOut">
              <a:rPr lang="ru-RU" smtClean="0"/>
              <a:pPr/>
              <a:t>08.12.2014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DB68759-B242-4BAC-9E55-34A1574F713D}" type="slidenum">
              <a:rPr lang="ru-RU" smtClean="0"/>
              <a:pPr/>
              <a:t>‹#›</a:t>
            </a:fld>
            <a:endParaRPr lang="ru-RU"/>
          </a:p>
        </p:txBody>
      </p:sp>
    </p:spTree>
    <p:extLst>
      <p:ext uri="{BB962C8B-B14F-4D97-AF65-F5344CB8AC3E}">
        <p14:creationId xmlns="" xmlns:p14="http://schemas.microsoft.com/office/powerpoint/2010/main" val="4216215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3F9ABC6-F9B0-4219-9D48-E34311380277}" type="datetimeFigureOut">
              <a:rPr lang="ru-RU" smtClean="0"/>
              <a:pPr/>
              <a:t>08.12.2014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DB68759-B242-4BAC-9E55-34A1574F713D}" type="slidenum">
              <a:rPr lang="ru-RU" smtClean="0"/>
              <a:pPr/>
              <a:t>‹#›</a:t>
            </a:fld>
            <a:endParaRPr lang="ru-RU"/>
          </a:p>
        </p:txBody>
      </p:sp>
    </p:spTree>
    <p:extLst>
      <p:ext uri="{BB962C8B-B14F-4D97-AF65-F5344CB8AC3E}">
        <p14:creationId xmlns="" xmlns:p14="http://schemas.microsoft.com/office/powerpoint/2010/main" val="3166792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3F9ABC6-F9B0-4219-9D48-E34311380277}" type="datetimeFigureOut">
              <a:rPr lang="ru-RU" smtClean="0"/>
              <a:pPr/>
              <a:t>08.12.2014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DB68759-B242-4BAC-9E55-34A1574F713D}" type="slidenum">
              <a:rPr lang="ru-RU" smtClean="0"/>
              <a:pPr/>
              <a:t>‹#›</a:t>
            </a:fld>
            <a:endParaRPr lang="ru-RU"/>
          </a:p>
        </p:txBody>
      </p:sp>
    </p:spTree>
    <p:extLst>
      <p:ext uri="{BB962C8B-B14F-4D97-AF65-F5344CB8AC3E}">
        <p14:creationId xmlns="" xmlns:p14="http://schemas.microsoft.com/office/powerpoint/2010/main" val="2468365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3F9ABC6-F9B0-4219-9D48-E34311380277}" type="datetimeFigureOut">
              <a:rPr lang="ru-RU" smtClean="0"/>
              <a:pPr/>
              <a:t>08.12.2014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DB68759-B242-4BAC-9E55-34A1574F713D}" type="slidenum">
              <a:rPr lang="ru-RU" smtClean="0"/>
              <a:pPr/>
              <a:t>‹#›</a:t>
            </a:fld>
            <a:endParaRPr lang="ru-RU"/>
          </a:p>
        </p:txBody>
      </p:sp>
    </p:spTree>
    <p:extLst>
      <p:ext uri="{BB962C8B-B14F-4D97-AF65-F5344CB8AC3E}">
        <p14:creationId xmlns="" xmlns:p14="http://schemas.microsoft.com/office/powerpoint/2010/main" val="4178480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3F9ABC6-F9B0-4219-9D48-E34311380277}" type="datetimeFigureOut">
              <a:rPr lang="ru-RU" smtClean="0"/>
              <a:pPr/>
              <a:t>08.12.2014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DB68759-B242-4BAC-9E55-34A1574F713D}" type="slidenum">
              <a:rPr lang="ru-RU" smtClean="0"/>
              <a:pPr/>
              <a:t>‹#›</a:t>
            </a:fld>
            <a:endParaRPr lang="ru-RU"/>
          </a:p>
        </p:txBody>
      </p:sp>
    </p:spTree>
    <p:extLst>
      <p:ext uri="{BB962C8B-B14F-4D97-AF65-F5344CB8AC3E}">
        <p14:creationId xmlns="" xmlns:p14="http://schemas.microsoft.com/office/powerpoint/2010/main" val="3990103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F9ABC6-F9B0-4219-9D48-E34311380277}" type="datetimeFigureOut">
              <a:rPr lang="ru-RU" smtClean="0"/>
              <a:pPr/>
              <a:t>08.12.2014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DB68759-B242-4BAC-9E55-34A1574F713D}" type="slidenum">
              <a:rPr lang="ru-RU" smtClean="0"/>
              <a:pPr/>
              <a:t>‹#›</a:t>
            </a:fld>
            <a:endParaRPr lang="ru-RU"/>
          </a:p>
        </p:txBody>
      </p:sp>
    </p:spTree>
    <p:extLst>
      <p:ext uri="{BB962C8B-B14F-4D97-AF65-F5344CB8AC3E}">
        <p14:creationId xmlns="" xmlns:p14="http://schemas.microsoft.com/office/powerpoint/2010/main" val="71824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23F9ABC6-F9B0-4219-9D48-E34311380277}" type="datetimeFigureOut">
              <a:rPr lang="ru-RU" smtClean="0"/>
              <a:pPr/>
              <a:t>08.12.2014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DB68759-B242-4BAC-9E55-34A1574F713D}" type="slidenum">
              <a:rPr lang="ru-RU" smtClean="0"/>
              <a:pPr/>
              <a:t>‹#›</a:t>
            </a:fld>
            <a:endParaRPr lang="ru-RU"/>
          </a:p>
        </p:txBody>
      </p:sp>
    </p:spTree>
    <p:extLst>
      <p:ext uri="{BB962C8B-B14F-4D97-AF65-F5344CB8AC3E}">
        <p14:creationId xmlns="" xmlns:p14="http://schemas.microsoft.com/office/powerpoint/2010/main" val="3506796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3F9ABC6-F9B0-4219-9D48-E34311380277}" type="datetimeFigureOut">
              <a:rPr lang="ru-RU" smtClean="0"/>
              <a:pPr/>
              <a:t>08.12.2014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DB68759-B242-4BAC-9E55-34A1574F713D}" type="slidenum">
              <a:rPr lang="ru-RU" smtClean="0"/>
              <a:pPr/>
              <a:t>‹#›</a:t>
            </a:fld>
            <a:endParaRPr lang="ru-RU"/>
          </a:p>
        </p:txBody>
      </p:sp>
    </p:spTree>
    <p:extLst>
      <p:ext uri="{BB962C8B-B14F-4D97-AF65-F5344CB8AC3E}">
        <p14:creationId xmlns="" xmlns:p14="http://schemas.microsoft.com/office/powerpoint/2010/main" val="546114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3F9ABC6-F9B0-4219-9D48-E34311380277}" type="datetimeFigureOut">
              <a:rPr lang="ru-RU" smtClean="0"/>
              <a:pPr/>
              <a:t>08.12.2014</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6DB68759-B242-4BAC-9E55-34A1574F713D}" type="slidenum">
              <a:rPr lang="ru-RU" smtClean="0"/>
              <a:pPr/>
              <a:t>‹#›</a:t>
            </a:fld>
            <a:endParaRPr lang="ru-RU"/>
          </a:p>
        </p:txBody>
      </p:sp>
    </p:spTree>
    <p:extLst>
      <p:ext uri="{BB962C8B-B14F-4D97-AF65-F5344CB8AC3E}">
        <p14:creationId xmlns="" xmlns:p14="http://schemas.microsoft.com/office/powerpoint/2010/main" val="4141034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www.edc.samara.ru/~school82/proekt_dejat.ht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extLst>
              <a:ext uri="{28A0092B-C50C-407E-A947-70E740481C1C}">
                <a14:useLocalDpi xmlns="" xmlns:a14="http://schemas.microsoft.com/office/drawing/2010/main" val="0"/>
              </a:ext>
            </a:extLst>
          </a:blip>
          <a:stretch>
            <a:fillRect/>
          </a:stretch>
        </p:blipFill>
        <p:spPr>
          <a:xfrm>
            <a:off x="5868144" y="1023308"/>
            <a:ext cx="2950444" cy="3845852"/>
          </a:xfrm>
          <a:prstGeom prst="rect">
            <a:avLst/>
          </a:prstGeom>
          <a:ln>
            <a:noFill/>
          </a:ln>
          <a:effectLst>
            <a:outerShdw blurRad="292100" dist="139700" dir="2700000" algn="tl" rotWithShape="0">
              <a:srgbClr val="333333">
                <a:alpha val="65000"/>
              </a:srgbClr>
            </a:outerShdw>
            <a:softEdge rad="63500"/>
          </a:effectLst>
        </p:spPr>
      </p:pic>
      <p:sp>
        <p:nvSpPr>
          <p:cNvPr id="4" name="Прямоугольник 3"/>
          <p:cNvSpPr/>
          <p:nvPr/>
        </p:nvSpPr>
        <p:spPr>
          <a:xfrm>
            <a:off x="0" y="774194"/>
            <a:ext cx="6072230" cy="4678204"/>
          </a:xfrm>
          <a:prstGeom prst="rect">
            <a:avLst/>
          </a:prstGeom>
        </p:spPr>
        <p:txBody>
          <a:bodyPr wrap="square">
            <a:spAutoFit/>
          </a:bodyPr>
          <a:lstStyle/>
          <a:p>
            <a:pPr lvl="0" fontAlgn="base">
              <a:spcBef>
                <a:spcPct val="0"/>
              </a:spcBef>
              <a:spcAft>
                <a:spcPct val="0"/>
              </a:spcAft>
            </a:pPr>
            <a:endParaRPr lang="ru-RU" sz="2200" b="1" dirty="0" smtClean="0">
              <a:solidFill>
                <a:prstClr val="black"/>
              </a:solidFill>
              <a:latin typeface="Times New Roman" pitchFamily="18" charset="0"/>
              <a:ea typeface="Times New Roman" pitchFamily="18" charset="0"/>
              <a:cs typeface="Times New Roman" pitchFamily="18" charset="0"/>
            </a:endParaRPr>
          </a:p>
          <a:p>
            <a:pPr lvl="0" fontAlgn="base">
              <a:spcBef>
                <a:spcPct val="0"/>
              </a:spcBef>
              <a:spcAft>
                <a:spcPct val="0"/>
              </a:spcAft>
            </a:pPr>
            <a:r>
              <a:rPr lang="ru-RU" sz="2400" b="1" dirty="0" smtClean="0">
                <a:solidFill>
                  <a:prstClr val="black"/>
                </a:solidFill>
                <a:latin typeface="Times New Roman" pitchFamily="18" charset="0"/>
                <a:ea typeface="Times New Roman" pitchFamily="18" charset="0"/>
                <a:cs typeface="Times New Roman" pitchFamily="18" charset="0"/>
              </a:rPr>
              <a:t>Гарбар </a:t>
            </a:r>
            <a:r>
              <a:rPr lang="ru-RU" sz="2400" b="1" dirty="0">
                <a:solidFill>
                  <a:prstClr val="black"/>
                </a:solidFill>
                <a:latin typeface="Times New Roman" pitchFamily="18" charset="0"/>
                <a:ea typeface="Times New Roman" pitchFamily="18" charset="0"/>
                <a:cs typeface="Times New Roman" pitchFamily="18" charset="0"/>
              </a:rPr>
              <a:t>Елена Васильевна</a:t>
            </a:r>
            <a:endParaRPr lang="ru-RU" sz="2400" dirty="0">
              <a:solidFill>
                <a:prstClr val="black"/>
              </a:solidFill>
              <a:latin typeface="Arial" pitchFamily="34" charset="0"/>
            </a:endParaRPr>
          </a:p>
          <a:p>
            <a:pPr lvl="0" eaLnBrk="0" fontAlgn="base" hangingPunct="0">
              <a:spcBef>
                <a:spcPct val="0"/>
              </a:spcBef>
              <a:spcAft>
                <a:spcPct val="0"/>
              </a:spcAft>
            </a:pPr>
            <a:r>
              <a:rPr lang="ru-RU" b="1" dirty="0">
                <a:solidFill>
                  <a:prstClr val="black"/>
                </a:solidFill>
                <a:latin typeface="Times New Roman" pitchFamily="18" charset="0"/>
                <a:ea typeface="Times New Roman" pitchFamily="18" charset="0"/>
                <a:cs typeface="Times New Roman" pitchFamily="18" charset="0"/>
              </a:rPr>
              <a:t>Год рождения  03.06.1979г.</a:t>
            </a:r>
            <a:endParaRPr lang="ru-RU" dirty="0">
              <a:solidFill>
                <a:prstClr val="black"/>
              </a:solidFill>
              <a:latin typeface="Arial" pitchFamily="34" charset="0"/>
            </a:endParaRPr>
          </a:p>
          <a:p>
            <a:pPr lvl="0" eaLnBrk="0" fontAlgn="base" hangingPunct="0">
              <a:spcBef>
                <a:spcPct val="0"/>
              </a:spcBef>
              <a:spcAft>
                <a:spcPct val="0"/>
              </a:spcAft>
            </a:pPr>
            <a:r>
              <a:rPr lang="ru-RU" b="1" dirty="0">
                <a:solidFill>
                  <a:prstClr val="black"/>
                </a:solidFill>
                <a:latin typeface="Calibri" pitchFamily="34" charset="0"/>
                <a:ea typeface="Times New Roman" pitchFamily="18" charset="0"/>
                <a:cs typeface="Times New Roman" pitchFamily="18" charset="0"/>
              </a:rPr>
              <a:t>Контактная информация для связи: т. 9082376854, </a:t>
            </a:r>
            <a:r>
              <a:rPr lang="en-US" b="1" dirty="0" err="1">
                <a:solidFill>
                  <a:prstClr val="black"/>
                </a:solidFill>
                <a:latin typeface="Calibri" pitchFamily="34" charset="0"/>
                <a:ea typeface="Times New Roman" pitchFamily="18" charset="0"/>
                <a:cs typeface="Times New Roman" pitchFamily="18" charset="0"/>
              </a:rPr>
              <a:t>garbar</a:t>
            </a:r>
            <a:r>
              <a:rPr lang="ru-RU" b="1" dirty="0">
                <a:solidFill>
                  <a:prstClr val="black"/>
                </a:solidFill>
                <a:latin typeface="Calibri" pitchFamily="34" charset="0"/>
                <a:ea typeface="Times New Roman" pitchFamily="18" charset="0"/>
                <a:cs typeface="Times New Roman" pitchFamily="18" charset="0"/>
              </a:rPr>
              <a:t>2011@</a:t>
            </a:r>
            <a:r>
              <a:rPr lang="en-US" b="1" dirty="0">
                <a:solidFill>
                  <a:prstClr val="black"/>
                </a:solidFill>
                <a:latin typeface="Calibri" pitchFamily="34" charset="0"/>
                <a:ea typeface="Times New Roman" pitchFamily="18" charset="0"/>
                <a:cs typeface="Times New Roman" pitchFamily="18" charset="0"/>
              </a:rPr>
              <a:t>mail</a:t>
            </a:r>
            <a:r>
              <a:rPr lang="ru-RU" b="1" dirty="0">
                <a:solidFill>
                  <a:prstClr val="black"/>
                </a:solidFill>
                <a:latin typeface="Calibri" pitchFamily="34" charset="0"/>
                <a:ea typeface="Times New Roman" pitchFamily="18" charset="0"/>
                <a:cs typeface="Times New Roman" pitchFamily="18" charset="0"/>
              </a:rPr>
              <a:t>.</a:t>
            </a:r>
            <a:r>
              <a:rPr lang="en-US" b="1" dirty="0" err="1">
                <a:solidFill>
                  <a:prstClr val="black"/>
                </a:solidFill>
                <a:latin typeface="Calibri" pitchFamily="34" charset="0"/>
                <a:ea typeface="Times New Roman" pitchFamily="18" charset="0"/>
                <a:cs typeface="Times New Roman" pitchFamily="18" charset="0"/>
              </a:rPr>
              <a:t>ru</a:t>
            </a:r>
            <a:endParaRPr lang="ru-RU" dirty="0">
              <a:solidFill>
                <a:prstClr val="black"/>
              </a:solidFill>
              <a:latin typeface="Arial" pitchFamily="34" charset="0"/>
            </a:endParaRPr>
          </a:p>
          <a:p>
            <a:pPr lvl="0" eaLnBrk="0" fontAlgn="base" hangingPunct="0">
              <a:spcBef>
                <a:spcPct val="0"/>
              </a:spcBef>
              <a:spcAft>
                <a:spcPct val="0"/>
              </a:spcAft>
            </a:pPr>
            <a:r>
              <a:rPr lang="ru-RU" b="1" dirty="0">
                <a:solidFill>
                  <a:prstClr val="black"/>
                </a:solidFill>
                <a:latin typeface="Times New Roman" pitchFamily="18" charset="0"/>
                <a:ea typeface="Times New Roman" pitchFamily="18" charset="0"/>
                <a:cs typeface="Times New Roman" pitchFamily="18" charset="0"/>
              </a:rPr>
              <a:t>Образование:</a:t>
            </a:r>
            <a:r>
              <a:rPr lang="ru-RU" dirty="0">
                <a:solidFill>
                  <a:prstClr val="black"/>
                </a:solidFill>
                <a:latin typeface="Times New Roman" pitchFamily="18" charset="0"/>
                <a:ea typeface="Times New Roman" pitchFamily="18" charset="0"/>
                <a:cs typeface="Times New Roman" pitchFamily="18" charset="0"/>
              </a:rPr>
              <a:t> высшее</a:t>
            </a:r>
            <a:endParaRPr lang="ru-RU" dirty="0">
              <a:solidFill>
                <a:prstClr val="black"/>
              </a:solidFill>
              <a:latin typeface="Arial" pitchFamily="34" charset="0"/>
            </a:endParaRPr>
          </a:p>
          <a:p>
            <a:pPr lvl="0" eaLnBrk="0" fontAlgn="base" hangingPunct="0">
              <a:spcBef>
                <a:spcPct val="0"/>
              </a:spcBef>
              <a:spcAft>
                <a:spcPct val="0"/>
              </a:spcAft>
              <a:buFontTx/>
              <a:buChar char="•"/>
            </a:pPr>
            <a:r>
              <a:rPr lang="ru-RU" b="1" dirty="0">
                <a:solidFill>
                  <a:prstClr val="black"/>
                </a:solidFill>
                <a:latin typeface="Times New Roman" pitchFamily="18" charset="0"/>
                <a:ea typeface="Times New Roman" pitchFamily="18" charset="0"/>
                <a:cs typeface="Times New Roman" pitchFamily="18" charset="0"/>
              </a:rPr>
              <a:t>НГСХА</a:t>
            </a:r>
            <a:endParaRPr lang="ru-RU" dirty="0">
              <a:solidFill>
                <a:prstClr val="black"/>
              </a:solidFill>
              <a:latin typeface="Arial" pitchFamily="34" charset="0"/>
            </a:endParaRPr>
          </a:p>
          <a:p>
            <a:pPr lvl="0" eaLnBrk="0" fontAlgn="base" hangingPunct="0">
              <a:spcBef>
                <a:spcPct val="0"/>
              </a:spcBef>
              <a:spcAft>
                <a:spcPct val="0"/>
              </a:spcAft>
            </a:pPr>
            <a:r>
              <a:rPr lang="ru-RU" b="1" dirty="0">
                <a:solidFill>
                  <a:prstClr val="black"/>
                </a:solidFill>
                <a:latin typeface="Times New Roman" pitchFamily="18" charset="0"/>
                <a:ea typeface="Times New Roman" pitchFamily="18" charset="0"/>
                <a:cs typeface="Times New Roman" pitchFamily="18" charset="0"/>
              </a:rPr>
              <a:t>Имеющая категория : -</a:t>
            </a:r>
            <a:endParaRPr lang="ru-RU" dirty="0">
              <a:solidFill>
                <a:prstClr val="black"/>
              </a:solidFill>
              <a:latin typeface="Arial" pitchFamily="34" charset="0"/>
            </a:endParaRPr>
          </a:p>
          <a:p>
            <a:pPr lvl="0" eaLnBrk="0" fontAlgn="base" hangingPunct="0">
              <a:spcBef>
                <a:spcPct val="0"/>
              </a:spcBef>
              <a:spcAft>
                <a:spcPct val="0"/>
              </a:spcAft>
            </a:pPr>
            <a:r>
              <a:rPr lang="ru-RU" b="1" dirty="0">
                <a:solidFill>
                  <a:prstClr val="black"/>
                </a:solidFill>
                <a:latin typeface="Times New Roman" pitchFamily="18" charset="0"/>
                <a:ea typeface="Times New Roman" pitchFamily="18" charset="0"/>
                <a:cs typeface="Times New Roman" pitchFamily="18" charset="0"/>
              </a:rPr>
              <a:t>Заявленная категория:</a:t>
            </a:r>
            <a:r>
              <a:rPr lang="ru-RU" dirty="0">
                <a:solidFill>
                  <a:prstClr val="black"/>
                </a:solidFill>
                <a:latin typeface="Calibri" pitchFamily="34" charset="0"/>
                <a:ea typeface="Times New Roman" pitchFamily="18" charset="0"/>
                <a:cs typeface="Times New Roman" pitchFamily="18" charset="0"/>
              </a:rPr>
              <a:t> 1категория</a:t>
            </a:r>
            <a:endParaRPr lang="ru-RU" dirty="0">
              <a:solidFill>
                <a:prstClr val="black"/>
              </a:solidFill>
              <a:latin typeface="Arial" pitchFamily="34" charset="0"/>
            </a:endParaRPr>
          </a:p>
          <a:p>
            <a:pPr lvl="0" eaLnBrk="0" fontAlgn="base" hangingPunct="0">
              <a:spcBef>
                <a:spcPct val="0"/>
              </a:spcBef>
              <a:spcAft>
                <a:spcPct val="0"/>
              </a:spcAft>
            </a:pPr>
            <a:r>
              <a:rPr lang="ru-RU" b="1" dirty="0">
                <a:solidFill>
                  <a:prstClr val="black"/>
                </a:solidFill>
                <a:latin typeface="Times New Roman" pitchFamily="18" charset="0"/>
                <a:ea typeface="Times New Roman" pitchFamily="18" charset="0"/>
                <a:cs typeface="Times New Roman" pitchFamily="18" charset="0"/>
              </a:rPr>
              <a:t>Место работы: МБОУ </a:t>
            </a:r>
            <a:r>
              <a:rPr lang="ru-RU" b="1" dirty="0" err="1">
                <a:solidFill>
                  <a:prstClr val="black"/>
                </a:solidFill>
                <a:latin typeface="Times New Roman" pitchFamily="18" charset="0"/>
                <a:ea typeface="Times New Roman" pitchFamily="18" charset="0"/>
                <a:cs typeface="Times New Roman" pitchFamily="18" charset="0"/>
              </a:rPr>
              <a:t>Ждановская</a:t>
            </a:r>
            <a:r>
              <a:rPr lang="ru-RU" b="1" dirty="0">
                <a:solidFill>
                  <a:prstClr val="black"/>
                </a:solidFill>
                <a:latin typeface="Times New Roman" pitchFamily="18" charset="0"/>
                <a:ea typeface="Times New Roman" pitchFamily="18" charset="0"/>
                <a:cs typeface="Times New Roman" pitchFamily="18" charset="0"/>
              </a:rPr>
              <a:t> СШ</a:t>
            </a:r>
            <a:endParaRPr lang="ru-RU" dirty="0">
              <a:solidFill>
                <a:prstClr val="black"/>
              </a:solidFill>
              <a:latin typeface="Arial" pitchFamily="34" charset="0"/>
            </a:endParaRPr>
          </a:p>
          <a:p>
            <a:pPr lvl="0" eaLnBrk="0" fontAlgn="base" hangingPunct="0">
              <a:spcBef>
                <a:spcPct val="0"/>
              </a:spcBef>
              <a:spcAft>
                <a:spcPct val="0"/>
              </a:spcAft>
            </a:pPr>
            <a:r>
              <a:rPr lang="ru-RU" b="1" dirty="0">
                <a:solidFill>
                  <a:prstClr val="black"/>
                </a:solidFill>
                <a:latin typeface="Calibri" pitchFamily="34" charset="0"/>
                <a:ea typeface="Times New Roman" pitchFamily="18" charset="0"/>
                <a:cs typeface="Times New Roman" pitchFamily="18" charset="0"/>
              </a:rPr>
              <a:t>Педагогический стаж</a:t>
            </a:r>
            <a:r>
              <a:rPr lang="ru-RU" dirty="0">
                <a:solidFill>
                  <a:prstClr val="black"/>
                </a:solidFill>
                <a:latin typeface="Calibri" pitchFamily="34" charset="0"/>
                <a:ea typeface="Times New Roman" pitchFamily="18" charset="0"/>
                <a:cs typeface="Times New Roman" pitchFamily="18" charset="0"/>
              </a:rPr>
              <a:t>: 6 лет</a:t>
            </a:r>
            <a:endParaRPr lang="ru-RU" dirty="0">
              <a:solidFill>
                <a:prstClr val="black"/>
              </a:solidFill>
              <a:latin typeface="Arial" pitchFamily="34" charset="0"/>
            </a:endParaRPr>
          </a:p>
          <a:p>
            <a:pPr lvl="0" eaLnBrk="0" fontAlgn="base" hangingPunct="0">
              <a:spcBef>
                <a:spcPct val="0"/>
              </a:spcBef>
              <a:spcAft>
                <a:spcPct val="0"/>
              </a:spcAft>
            </a:pPr>
            <a:r>
              <a:rPr lang="ru-RU" b="1" dirty="0">
                <a:solidFill>
                  <a:prstClr val="black"/>
                </a:solidFill>
                <a:latin typeface="Calibri" pitchFamily="34" charset="0"/>
                <a:ea typeface="Times New Roman" pitchFamily="18" charset="0"/>
                <a:cs typeface="Times New Roman" pitchFamily="18" charset="0"/>
              </a:rPr>
              <a:t>Наименование должности: </a:t>
            </a:r>
            <a:r>
              <a:rPr lang="ru-RU" dirty="0">
                <a:solidFill>
                  <a:prstClr val="black"/>
                </a:solidFill>
                <a:latin typeface="Calibri" pitchFamily="34" charset="0"/>
                <a:ea typeface="Times New Roman" pitchFamily="18" charset="0"/>
                <a:cs typeface="Times New Roman" pitchFamily="18" charset="0"/>
              </a:rPr>
              <a:t>учитель географии, экономики</a:t>
            </a:r>
            <a:endParaRPr lang="ru-RU" dirty="0">
              <a:solidFill>
                <a:prstClr val="black"/>
              </a:solidFill>
              <a:latin typeface="Arial" pitchFamily="34" charset="0"/>
            </a:endParaRPr>
          </a:p>
          <a:p>
            <a:pPr lvl="0" eaLnBrk="0" fontAlgn="base" hangingPunct="0">
              <a:spcBef>
                <a:spcPct val="0"/>
              </a:spcBef>
              <a:spcAft>
                <a:spcPct val="0"/>
              </a:spcAft>
            </a:pPr>
            <a:r>
              <a:rPr lang="ru-RU" b="1" dirty="0">
                <a:solidFill>
                  <a:prstClr val="black"/>
                </a:solidFill>
                <a:latin typeface="Calibri" pitchFamily="34" charset="0"/>
                <a:ea typeface="Times New Roman" pitchFamily="18" charset="0"/>
                <a:cs typeface="Times New Roman" pitchFamily="18" charset="0"/>
              </a:rPr>
              <a:t>Наименование ОУ</a:t>
            </a:r>
            <a:r>
              <a:rPr lang="ru-RU" dirty="0">
                <a:solidFill>
                  <a:prstClr val="black"/>
                </a:solidFill>
                <a:latin typeface="Calibri" pitchFamily="34" charset="0"/>
                <a:ea typeface="Times New Roman" pitchFamily="18" charset="0"/>
                <a:cs typeface="Times New Roman" pitchFamily="18" charset="0"/>
              </a:rPr>
              <a:t>: Муниципальное бюджетное </a:t>
            </a:r>
            <a:r>
              <a:rPr lang="ru-RU" dirty="0" smtClean="0">
                <a:solidFill>
                  <a:prstClr val="black"/>
                </a:solidFill>
                <a:latin typeface="Calibri" pitchFamily="34" charset="0"/>
                <a:ea typeface="Times New Roman" pitchFamily="18" charset="0"/>
                <a:cs typeface="Times New Roman" pitchFamily="18" charset="0"/>
              </a:rPr>
              <a:t>общеобразовательное учреждение</a:t>
            </a:r>
            <a:endParaRPr lang="ru-RU" dirty="0">
              <a:solidFill>
                <a:prstClr val="black"/>
              </a:solidFill>
              <a:latin typeface="Arial" pitchFamily="34" charset="0"/>
            </a:endParaRPr>
          </a:p>
          <a:p>
            <a:pPr lvl="0" eaLnBrk="0" fontAlgn="base" hangingPunct="0">
              <a:spcBef>
                <a:spcPct val="0"/>
              </a:spcBef>
              <a:spcAft>
                <a:spcPct val="0"/>
              </a:spcAft>
            </a:pPr>
            <a:r>
              <a:rPr lang="ru-RU" dirty="0">
                <a:solidFill>
                  <a:prstClr val="black"/>
                </a:solidFill>
                <a:latin typeface="Calibri" pitchFamily="34" charset="0"/>
                <a:ea typeface="Times New Roman" pitchFamily="18" charset="0"/>
                <a:cs typeface="Times New Roman" pitchFamily="18" charset="0"/>
              </a:rPr>
              <a:t>«</a:t>
            </a:r>
            <a:r>
              <a:rPr lang="ru-RU" dirty="0" err="1">
                <a:solidFill>
                  <a:prstClr val="black"/>
                </a:solidFill>
                <a:latin typeface="Calibri" pitchFamily="34" charset="0"/>
                <a:ea typeface="Times New Roman" pitchFamily="18" charset="0"/>
                <a:cs typeface="Times New Roman" pitchFamily="18" charset="0"/>
              </a:rPr>
              <a:t>Ждановская</a:t>
            </a:r>
            <a:r>
              <a:rPr lang="ru-RU" dirty="0">
                <a:solidFill>
                  <a:prstClr val="black"/>
                </a:solidFill>
                <a:latin typeface="Calibri" pitchFamily="34" charset="0"/>
                <a:ea typeface="Times New Roman" pitchFamily="18" charset="0"/>
                <a:cs typeface="Times New Roman" pitchFamily="18" charset="0"/>
              </a:rPr>
              <a:t> средняя школа им. Героя Советского Союза </a:t>
            </a:r>
            <a:r>
              <a:rPr lang="ru-RU" dirty="0" err="1" smtClean="0">
                <a:solidFill>
                  <a:prstClr val="black"/>
                </a:solidFill>
                <a:latin typeface="Calibri" pitchFamily="34" charset="0"/>
                <a:ea typeface="Times New Roman" pitchFamily="18" charset="0"/>
                <a:cs typeface="Times New Roman" pitchFamily="18" charset="0"/>
              </a:rPr>
              <a:t>В.П.Мухина</a:t>
            </a:r>
            <a:r>
              <a:rPr lang="ru-RU" dirty="0" smtClean="0">
                <a:solidFill>
                  <a:prstClr val="black"/>
                </a:solidFill>
                <a:latin typeface="Calibri" pitchFamily="34" charset="0"/>
                <a:ea typeface="Times New Roman" pitchFamily="18" charset="0"/>
                <a:cs typeface="Times New Roman" pitchFamily="18" charset="0"/>
              </a:rPr>
              <a:t>»</a:t>
            </a:r>
            <a:r>
              <a:rPr lang="ru-RU" dirty="0">
                <a:solidFill>
                  <a:prstClr val="black"/>
                </a:solidFill>
                <a:latin typeface="Arial" pitchFamily="34" charset="0"/>
              </a:rPr>
              <a:t> </a:t>
            </a:r>
            <a:r>
              <a:rPr lang="ru-RU" dirty="0" err="1" smtClean="0">
                <a:solidFill>
                  <a:prstClr val="black"/>
                </a:solidFill>
                <a:latin typeface="Calibri" pitchFamily="34" charset="0"/>
                <a:ea typeface="Times New Roman" pitchFamily="18" charset="0"/>
                <a:cs typeface="Times New Roman" pitchFamily="18" charset="0"/>
              </a:rPr>
              <a:t>Кстовского</a:t>
            </a:r>
            <a:r>
              <a:rPr lang="ru-RU" dirty="0" smtClean="0">
                <a:solidFill>
                  <a:prstClr val="black"/>
                </a:solidFill>
                <a:latin typeface="Calibri" pitchFamily="34" charset="0"/>
                <a:ea typeface="Times New Roman" pitchFamily="18" charset="0"/>
                <a:cs typeface="Times New Roman" pitchFamily="18" charset="0"/>
              </a:rPr>
              <a:t> </a:t>
            </a:r>
            <a:r>
              <a:rPr lang="ru-RU" dirty="0">
                <a:solidFill>
                  <a:prstClr val="black"/>
                </a:solidFill>
                <a:latin typeface="Calibri" pitchFamily="34" charset="0"/>
                <a:ea typeface="Times New Roman" pitchFamily="18" charset="0"/>
                <a:cs typeface="Times New Roman" pitchFamily="18" charset="0"/>
              </a:rPr>
              <a:t>муниципального района </a:t>
            </a:r>
            <a:endParaRPr lang="ru-RU" dirty="0">
              <a:solidFill>
                <a:prstClr val="black"/>
              </a:solidFill>
              <a:latin typeface="Arial" pitchFamily="34" charset="0"/>
            </a:endParaRPr>
          </a:p>
        </p:txBody>
      </p:sp>
      <p:sp>
        <p:nvSpPr>
          <p:cNvPr id="5" name="Прямоугольник 4"/>
          <p:cNvSpPr/>
          <p:nvPr/>
        </p:nvSpPr>
        <p:spPr>
          <a:xfrm>
            <a:off x="4311483" y="5563012"/>
            <a:ext cx="4572000" cy="1200329"/>
          </a:xfrm>
          <a:prstGeom prst="rect">
            <a:avLst/>
          </a:prstGeom>
        </p:spPr>
        <p:txBody>
          <a:bodyPr wrap="square">
            <a:spAutoFit/>
          </a:bodyPr>
          <a:lstStyle/>
          <a:p>
            <a:r>
              <a:rPr lang="ru-RU" b="1" dirty="0" smtClean="0"/>
              <a:t>Педагогическое кредо: </a:t>
            </a:r>
            <a:r>
              <a:rPr lang="ru-RU" i="1" dirty="0" smtClean="0"/>
              <a:t>От простого к интересному, от интересного к сложному, от сложного к творчеству</a:t>
            </a:r>
            <a:r>
              <a:rPr lang="en-US" i="1" dirty="0" smtClean="0"/>
              <a:t> </a:t>
            </a:r>
            <a:r>
              <a:rPr lang="ru-RU" i="1" dirty="0" smtClean="0"/>
              <a:t>от творчества – к саморазвитию</a:t>
            </a:r>
            <a:r>
              <a:rPr lang="en-US" i="1" dirty="0" smtClean="0"/>
              <a:t>.</a:t>
            </a:r>
            <a:endParaRPr lang="ru-RU" i="1" dirty="0"/>
          </a:p>
        </p:txBody>
      </p:sp>
      <p:sp>
        <p:nvSpPr>
          <p:cNvPr id="3" name="TextBox 2"/>
          <p:cNvSpPr txBox="1"/>
          <p:nvPr/>
        </p:nvSpPr>
        <p:spPr>
          <a:xfrm>
            <a:off x="130898" y="127863"/>
            <a:ext cx="9036496" cy="646331"/>
          </a:xfrm>
          <a:prstGeom prst="rect">
            <a:avLst/>
          </a:prstGeom>
          <a:noFill/>
        </p:spPr>
        <p:txBody>
          <a:bodyPr wrap="square" rtlCol="0">
            <a:spAutoFit/>
          </a:bodyPr>
          <a:lstStyle/>
          <a:p>
            <a:pPr algn="ctr"/>
            <a:r>
              <a:rPr lang="ru-RU" b="1" i="1" dirty="0"/>
              <a:t>Презентация практических достижений профессиональной деятельности</a:t>
            </a:r>
          </a:p>
          <a:p>
            <a:pPr algn="ctr"/>
            <a:r>
              <a:rPr lang="ru-RU" b="1" i="1" dirty="0"/>
              <a:t>(личного вклада в развитие образования)</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уб 1"/>
          <p:cNvSpPr/>
          <p:nvPr/>
        </p:nvSpPr>
        <p:spPr>
          <a:xfrm>
            <a:off x="2786050" y="1357298"/>
            <a:ext cx="3571900" cy="928694"/>
          </a:xfrm>
          <a:prstGeom prst="cube">
            <a:avLst/>
          </a:prstGeom>
          <a:solidFill>
            <a:schemeClr val="accent6">
              <a:lumMod val="40000"/>
              <a:lumOff val="60000"/>
            </a:schemeClr>
          </a:solidFill>
          <a:ln>
            <a:solidFill>
              <a:schemeClr val="accent6">
                <a:lumMod val="60000"/>
                <a:lumOff val="40000"/>
              </a:schemeClr>
            </a:solidFill>
          </a:ln>
          <a:scene3d>
            <a:camera prst="orthographicFront"/>
            <a:lightRig rig="balanced" dir="t"/>
          </a:scene3d>
          <a:sp3d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tx2">
                    <a:lumMod val="75000"/>
                  </a:schemeClr>
                </a:solidFill>
              </a:rPr>
              <a:t>ПРОЕКТНАЯ ДЕЯТЕЛЬНОСТЬ</a:t>
            </a:r>
            <a:endParaRPr lang="ru-RU" sz="2000" b="1" dirty="0">
              <a:solidFill>
                <a:schemeClr val="tx2">
                  <a:lumMod val="75000"/>
                </a:schemeClr>
              </a:solidFill>
            </a:endParaRPr>
          </a:p>
        </p:txBody>
      </p:sp>
      <p:sp>
        <p:nvSpPr>
          <p:cNvPr id="3" name="Выгнутая влево стрелка 2"/>
          <p:cNvSpPr/>
          <p:nvPr/>
        </p:nvSpPr>
        <p:spPr>
          <a:xfrm>
            <a:off x="928662" y="1857364"/>
            <a:ext cx="1785950" cy="928694"/>
          </a:xfrm>
          <a:prstGeom prst="curvedRightArrow">
            <a:avLst>
              <a:gd name="adj1" fmla="val 25000"/>
              <a:gd name="adj2" fmla="val 50000"/>
              <a:gd name="adj3" fmla="val 25000"/>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4" name="Выгнутая влево стрелка 3"/>
          <p:cNvSpPr/>
          <p:nvPr/>
        </p:nvSpPr>
        <p:spPr>
          <a:xfrm flipH="1">
            <a:off x="6429388" y="1857364"/>
            <a:ext cx="1928826" cy="928694"/>
          </a:xfrm>
          <a:prstGeom prst="curvedRightArrow">
            <a:avLst>
              <a:gd name="adj1" fmla="val 23022"/>
              <a:gd name="adj2" fmla="val 50000"/>
              <a:gd name="adj3" fmla="val 25000"/>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5" name="Скругленный прямоугольник 4"/>
          <p:cNvSpPr/>
          <p:nvPr/>
        </p:nvSpPr>
        <p:spPr>
          <a:xfrm>
            <a:off x="142844" y="2786058"/>
            <a:ext cx="2786082" cy="785818"/>
          </a:xfrm>
          <a:prstGeom prst="roundRect">
            <a:avLst/>
          </a:prstGeom>
          <a:solidFill>
            <a:schemeClr val="accent4">
              <a:lumMod val="40000"/>
              <a:lumOff val="60000"/>
            </a:schemeClr>
          </a:solidFill>
          <a:scene3d>
            <a:camera prst="orthographicFront"/>
            <a:lightRig rig="balanced"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rgbClr val="002060"/>
                </a:solidFill>
              </a:rPr>
              <a:t>исследовательские</a:t>
            </a:r>
            <a:endParaRPr lang="ru-RU" sz="2000" b="1" dirty="0">
              <a:solidFill>
                <a:srgbClr val="002060"/>
              </a:solidFill>
            </a:endParaRPr>
          </a:p>
        </p:txBody>
      </p:sp>
      <p:sp>
        <p:nvSpPr>
          <p:cNvPr id="6" name="Скругленный прямоугольник 5"/>
          <p:cNvSpPr/>
          <p:nvPr/>
        </p:nvSpPr>
        <p:spPr>
          <a:xfrm>
            <a:off x="3428992" y="2857496"/>
            <a:ext cx="2428892" cy="714380"/>
          </a:xfrm>
          <a:prstGeom prst="roundRect">
            <a:avLst/>
          </a:prstGeom>
          <a:solidFill>
            <a:schemeClr val="accent4">
              <a:lumMod val="40000"/>
              <a:lumOff val="60000"/>
            </a:schemeClr>
          </a:solidFill>
          <a:scene3d>
            <a:camera prst="orthographicFront"/>
            <a:lightRig rig="sof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rgbClr val="002060"/>
                </a:solidFill>
              </a:rPr>
              <a:t>поисковые</a:t>
            </a:r>
            <a:endParaRPr lang="ru-RU" sz="2000" b="1" dirty="0">
              <a:solidFill>
                <a:srgbClr val="002060"/>
              </a:solidFill>
            </a:endParaRPr>
          </a:p>
        </p:txBody>
      </p:sp>
      <p:sp>
        <p:nvSpPr>
          <p:cNvPr id="7" name="Скругленный прямоугольник 6"/>
          <p:cNvSpPr/>
          <p:nvPr/>
        </p:nvSpPr>
        <p:spPr>
          <a:xfrm>
            <a:off x="6429388" y="2786058"/>
            <a:ext cx="2428892" cy="785818"/>
          </a:xfrm>
          <a:prstGeom prst="roundRect">
            <a:avLst/>
          </a:prstGeom>
          <a:solidFill>
            <a:schemeClr val="accent4">
              <a:lumMod val="40000"/>
              <a:lumOff val="60000"/>
            </a:schemeClr>
          </a:solidFill>
          <a:scene3d>
            <a:camera prst="orthographicFront"/>
            <a:lightRig rig="sof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rgbClr val="002060"/>
                </a:solidFill>
              </a:rPr>
              <a:t>научный метод</a:t>
            </a:r>
            <a:endParaRPr lang="ru-RU" sz="2000" b="1" dirty="0">
              <a:solidFill>
                <a:srgbClr val="002060"/>
              </a:solidFill>
            </a:endParaRPr>
          </a:p>
        </p:txBody>
      </p:sp>
      <p:sp>
        <p:nvSpPr>
          <p:cNvPr id="8" name="Багетная рамка 7"/>
          <p:cNvSpPr/>
          <p:nvPr/>
        </p:nvSpPr>
        <p:spPr>
          <a:xfrm>
            <a:off x="0" y="4214818"/>
            <a:ext cx="2286016" cy="1214446"/>
          </a:xfrm>
          <a:prstGeom prst="bevel">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2">
                    <a:lumMod val="75000"/>
                  </a:schemeClr>
                </a:solidFill>
              </a:rPr>
              <a:t>дискуссии,</a:t>
            </a:r>
          </a:p>
          <a:p>
            <a:pPr algn="ctr"/>
            <a:r>
              <a:rPr lang="ru-RU" b="1" dirty="0" smtClean="0">
                <a:solidFill>
                  <a:schemeClr val="tx2">
                    <a:lumMod val="75000"/>
                  </a:schemeClr>
                </a:solidFill>
              </a:rPr>
              <a:t>эвристические беседы</a:t>
            </a:r>
            <a:endParaRPr lang="ru-RU" b="1" dirty="0">
              <a:solidFill>
                <a:schemeClr val="tx2">
                  <a:lumMod val="75000"/>
                </a:schemeClr>
              </a:solidFill>
            </a:endParaRPr>
          </a:p>
        </p:txBody>
      </p:sp>
      <p:sp>
        <p:nvSpPr>
          <p:cNvPr id="10" name="Багетная рамка 9"/>
          <p:cNvSpPr/>
          <p:nvPr/>
        </p:nvSpPr>
        <p:spPr>
          <a:xfrm>
            <a:off x="3500430" y="3929066"/>
            <a:ext cx="2286016" cy="1009656"/>
          </a:xfrm>
          <a:prstGeom prst="bevel">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2">
                    <a:lumMod val="75000"/>
                  </a:schemeClr>
                </a:solidFill>
              </a:rPr>
              <a:t>мозговые атаки</a:t>
            </a:r>
            <a:endParaRPr lang="ru-RU" b="1" dirty="0">
              <a:solidFill>
                <a:schemeClr val="tx2">
                  <a:lumMod val="75000"/>
                </a:schemeClr>
              </a:solidFill>
            </a:endParaRPr>
          </a:p>
        </p:txBody>
      </p:sp>
      <p:sp>
        <p:nvSpPr>
          <p:cNvPr id="11" name="Багетная рамка 10"/>
          <p:cNvSpPr/>
          <p:nvPr/>
        </p:nvSpPr>
        <p:spPr>
          <a:xfrm>
            <a:off x="6143636" y="4143380"/>
            <a:ext cx="2571768" cy="1071570"/>
          </a:xfrm>
          <a:prstGeom prst="bevel">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2">
                    <a:lumMod val="75000"/>
                  </a:schemeClr>
                </a:solidFill>
              </a:rPr>
              <a:t>ролевые игры</a:t>
            </a:r>
            <a:endParaRPr lang="ru-RU" b="1" dirty="0">
              <a:solidFill>
                <a:schemeClr val="tx2">
                  <a:lumMod val="75000"/>
                </a:schemeClr>
              </a:solidFill>
            </a:endParaRPr>
          </a:p>
        </p:txBody>
      </p:sp>
      <p:sp>
        <p:nvSpPr>
          <p:cNvPr id="12" name="Скругленный прямоугольник 11"/>
          <p:cNvSpPr/>
          <p:nvPr/>
        </p:nvSpPr>
        <p:spPr>
          <a:xfrm>
            <a:off x="3357554" y="5786454"/>
            <a:ext cx="2786082" cy="785818"/>
          </a:xfrm>
          <a:prstGeom prst="roundRect">
            <a:avLst/>
          </a:prstGeom>
          <a:solidFill>
            <a:schemeClr val="accent4">
              <a:lumMod val="40000"/>
              <a:lumOff val="60000"/>
            </a:schemeClr>
          </a:solidFill>
          <a:scene3d>
            <a:camera prst="orthographicFront"/>
            <a:lightRig rig="sof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rgbClr val="002060"/>
                </a:solidFill>
              </a:rPr>
              <a:t>рефлексивные</a:t>
            </a:r>
            <a:endParaRPr lang="ru-RU" sz="2400" b="1" dirty="0">
              <a:solidFill>
                <a:srgbClr val="002060"/>
              </a:solidFill>
            </a:endParaRPr>
          </a:p>
        </p:txBody>
      </p:sp>
      <p:sp>
        <p:nvSpPr>
          <p:cNvPr id="14" name="Прямоугольник 13"/>
          <p:cNvSpPr/>
          <p:nvPr/>
        </p:nvSpPr>
        <p:spPr>
          <a:xfrm>
            <a:off x="2286000" y="428605"/>
            <a:ext cx="4572000" cy="646331"/>
          </a:xfrm>
          <a:prstGeom prst="rect">
            <a:avLst/>
          </a:prstGeom>
        </p:spPr>
        <p:txBody>
          <a:bodyPr wrap="square">
            <a:spAutoFit/>
          </a:bodyPr>
          <a:lstStyle/>
          <a:p>
            <a:r>
              <a:rPr lang="ru-RU" b="1" dirty="0" smtClean="0"/>
              <a:t>Совокупность методов, используемых в проектной деятельности</a:t>
            </a:r>
            <a:endParaRPr lang="ru-RU" dirty="0"/>
          </a:p>
        </p:txBody>
      </p:sp>
      <p:cxnSp>
        <p:nvCxnSpPr>
          <p:cNvPr id="19" name="Прямая соединительная линия 18"/>
          <p:cNvCxnSpPr/>
          <p:nvPr/>
        </p:nvCxnSpPr>
        <p:spPr>
          <a:xfrm rot="5400000">
            <a:off x="1107257" y="3893347"/>
            <a:ext cx="642942" cy="1588"/>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2857488" y="3214686"/>
            <a:ext cx="571504" cy="1588"/>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p:nvPr/>
        </p:nvCxnSpPr>
        <p:spPr>
          <a:xfrm>
            <a:off x="5857884" y="3178967"/>
            <a:ext cx="571504" cy="1588"/>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rot="5400000">
            <a:off x="7358082" y="3857628"/>
            <a:ext cx="571504" cy="1588"/>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a:endCxn id="10" idx="6"/>
          </p:cNvCxnSpPr>
          <p:nvPr/>
        </p:nvCxnSpPr>
        <p:spPr>
          <a:xfrm rot="5400000">
            <a:off x="4465637" y="3750471"/>
            <a:ext cx="356396" cy="794"/>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Багетная рамка 3"/>
          <p:cNvSpPr/>
          <p:nvPr/>
        </p:nvSpPr>
        <p:spPr>
          <a:xfrm>
            <a:off x="357158" y="2571744"/>
            <a:ext cx="2714644" cy="1071570"/>
          </a:xfrm>
          <a:prstGeom prst="bevel">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2">
                    <a:lumMod val="75000"/>
                  </a:schemeClr>
                </a:solidFill>
                <a:ea typeface="Times New Roman" pitchFamily="18" charset="0"/>
              </a:rPr>
              <a:t>Проект должен быть посильным для выполнения</a:t>
            </a:r>
            <a:endParaRPr lang="ru-RU" sz="1600" dirty="0">
              <a:solidFill>
                <a:schemeClr val="tx2">
                  <a:lumMod val="75000"/>
                </a:schemeClr>
              </a:solidFill>
            </a:endParaRPr>
          </a:p>
        </p:txBody>
      </p:sp>
      <p:sp>
        <p:nvSpPr>
          <p:cNvPr id="5" name="Багетная рамка 4"/>
          <p:cNvSpPr/>
          <p:nvPr/>
        </p:nvSpPr>
        <p:spPr>
          <a:xfrm>
            <a:off x="1857356" y="357166"/>
            <a:ext cx="5643602" cy="1428760"/>
          </a:xfrm>
          <a:prstGeom prst="bevel">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2">
                    <a:lumMod val="75000"/>
                  </a:schemeClr>
                </a:solidFill>
              </a:rPr>
              <a:t>Принципы организации проектной деятельности</a:t>
            </a:r>
            <a:endParaRPr lang="ru-RU" sz="2400" b="1" dirty="0">
              <a:solidFill>
                <a:schemeClr val="tx2">
                  <a:lumMod val="75000"/>
                </a:schemeClr>
              </a:solidFill>
            </a:endParaRPr>
          </a:p>
        </p:txBody>
      </p:sp>
      <p:sp>
        <p:nvSpPr>
          <p:cNvPr id="7" name="Багетная рамка 6"/>
          <p:cNvSpPr/>
          <p:nvPr/>
        </p:nvSpPr>
        <p:spPr>
          <a:xfrm>
            <a:off x="5857884" y="3786190"/>
            <a:ext cx="3000396" cy="1071570"/>
          </a:xfrm>
          <a:prstGeom prst="bevel">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2">
                    <a:lumMod val="75000"/>
                  </a:schemeClr>
                </a:solidFill>
                <a:ea typeface="Times New Roman" pitchFamily="18" charset="0"/>
              </a:rPr>
              <a:t>Создавать необходимые условия для успешного выполнения проектов </a:t>
            </a:r>
            <a:endParaRPr lang="ru-RU" sz="1600" b="1" dirty="0">
              <a:solidFill>
                <a:schemeClr val="tx2">
                  <a:lumMod val="75000"/>
                </a:schemeClr>
              </a:solidFill>
            </a:endParaRPr>
          </a:p>
        </p:txBody>
      </p:sp>
      <p:sp>
        <p:nvSpPr>
          <p:cNvPr id="8" name="Багетная рамка 7"/>
          <p:cNvSpPr/>
          <p:nvPr/>
        </p:nvSpPr>
        <p:spPr>
          <a:xfrm>
            <a:off x="6215074" y="2571744"/>
            <a:ext cx="2643206" cy="1071570"/>
          </a:xfrm>
          <a:prstGeom prst="bevel">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2">
                    <a:lumMod val="75000"/>
                  </a:schemeClr>
                </a:solidFill>
                <a:ea typeface="Times New Roman" pitchFamily="18" charset="0"/>
              </a:rPr>
              <a:t>Вести подготовку учащихся к выполнению проектов </a:t>
            </a:r>
            <a:endParaRPr lang="ru-RU" sz="1600" b="1" dirty="0">
              <a:solidFill>
                <a:schemeClr val="tx2">
                  <a:lumMod val="75000"/>
                </a:schemeClr>
              </a:solidFill>
            </a:endParaRPr>
          </a:p>
        </p:txBody>
      </p:sp>
      <p:sp>
        <p:nvSpPr>
          <p:cNvPr id="9" name="Багетная рамка 8"/>
          <p:cNvSpPr/>
          <p:nvPr/>
        </p:nvSpPr>
        <p:spPr>
          <a:xfrm>
            <a:off x="5357818" y="5072074"/>
            <a:ext cx="3500462" cy="1643074"/>
          </a:xfrm>
          <a:prstGeom prst="bevel">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2">
                    <a:lumMod val="75000"/>
                  </a:schemeClr>
                </a:solidFill>
                <a:ea typeface="Times New Roman" pitchFamily="18" charset="0"/>
              </a:rPr>
              <a:t>Обязательная презентация результатов работы по проекту </a:t>
            </a:r>
            <a:endParaRPr lang="ru-RU" sz="1600" b="1" dirty="0">
              <a:solidFill>
                <a:schemeClr val="tx2">
                  <a:lumMod val="75000"/>
                </a:schemeClr>
              </a:solidFill>
            </a:endParaRPr>
          </a:p>
        </p:txBody>
      </p:sp>
      <p:sp>
        <p:nvSpPr>
          <p:cNvPr id="10" name="Багетная рамка 9"/>
          <p:cNvSpPr/>
          <p:nvPr/>
        </p:nvSpPr>
        <p:spPr>
          <a:xfrm>
            <a:off x="357158" y="5143512"/>
            <a:ext cx="3571900" cy="1571636"/>
          </a:xfrm>
          <a:prstGeom prst="bevel">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2">
                    <a:lumMod val="75000"/>
                  </a:schemeClr>
                </a:solidFill>
                <a:ea typeface="Times New Roman" pitchFamily="18" charset="0"/>
              </a:rPr>
              <a:t>Каждый учащийся должен четко показать свой вклад в выполнение проекта. Каждый участник проекта получает индивидуальную оценку. </a:t>
            </a:r>
            <a:endParaRPr lang="ru-RU" sz="1600" b="1" dirty="0">
              <a:solidFill>
                <a:schemeClr val="tx2">
                  <a:lumMod val="75000"/>
                </a:schemeClr>
              </a:solidFill>
            </a:endParaRPr>
          </a:p>
        </p:txBody>
      </p:sp>
      <p:sp>
        <p:nvSpPr>
          <p:cNvPr id="11" name="Багетная рамка 10"/>
          <p:cNvSpPr/>
          <p:nvPr/>
        </p:nvSpPr>
        <p:spPr>
          <a:xfrm>
            <a:off x="357158" y="3857628"/>
            <a:ext cx="3071834" cy="1071570"/>
          </a:xfrm>
          <a:prstGeom prst="bevel">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2">
                    <a:lumMod val="75000"/>
                  </a:schemeClr>
                </a:solidFill>
                <a:ea typeface="Times New Roman" pitchFamily="18" charset="0"/>
              </a:rPr>
              <a:t>Обеспечить руководство проектом со стороны педагога </a:t>
            </a:r>
            <a:endParaRPr lang="ru-RU" sz="1600" b="1" dirty="0">
              <a:solidFill>
                <a:schemeClr val="tx2">
                  <a:lumMod val="75000"/>
                </a:schemeClr>
              </a:solidFill>
            </a:endParaRPr>
          </a:p>
        </p:txBody>
      </p:sp>
      <p:cxnSp>
        <p:nvCxnSpPr>
          <p:cNvPr id="13" name="Shape 12"/>
          <p:cNvCxnSpPr>
            <a:stCxn id="5" idx="2"/>
            <a:endCxn id="4" idx="0"/>
          </p:cNvCxnSpPr>
          <p:nvPr/>
        </p:nvCxnSpPr>
        <p:spPr>
          <a:xfrm rot="5400000">
            <a:off x="3214679" y="1643050"/>
            <a:ext cx="1321603" cy="1607355"/>
          </a:xfrm>
          <a:prstGeom prst="bentConnector2">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5" name="Shape 14"/>
          <p:cNvCxnSpPr/>
          <p:nvPr/>
        </p:nvCxnSpPr>
        <p:spPr>
          <a:xfrm rot="16200000" flipH="1">
            <a:off x="4750595" y="1607331"/>
            <a:ext cx="1321603" cy="1535917"/>
          </a:xfrm>
          <a:prstGeom prst="bentConnector2">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9" name="Shape 18"/>
          <p:cNvCxnSpPr>
            <a:endCxn id="11" idx="0"/>
          </p:cNvCxnSpPr>
          <p:nvPr/>
        </p:nvCxnSpPr>
        <p:spPr>
          <a:xfrm rot="5400000">
            <a:off x="3411134" y="3161106"/>
            <a:ext cx="1250165" cy="1214448"/>
          </a:xfrm>
          <a:prstGeom prst="bentConnector2">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23" name="Соединительная линия уступом 22"/>
          <p:cNvCxnSpPr/>
          <p:nvPr/>
        </p:nvCxnSpPr>
        <p:spPr>
          <a:xfrm>
            <a:off x="4643438" y="3214686"/>
            <a:ext cx="1214446" cy="1178727"/>
          </a:xfrm>
          <a:prstGeom prst="bentConnector3">
            <a:avLst>
              <a:gd name="adj1" fmla="val 306"/>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27" name="Shape 26"/>
          <p:cNvCxnSpPr/>
          <p:nvPr/>
        </p:nvCxnSpPr>
        <p:spPr>
          <a:xfrm rot="5400000">
            <a:off x="3518289" y="4839901"/>
            <a:ext cx="1535917" cy="714380"/>
          </a:xfrm>
          <a:prstGeom prst="bentConnector2">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35" name="Shape 34"/>
          <p:cNvCxnSpPr/>
          <p:nvPr/>
        </p:nvCxnSpPr>
        <p:spPr>
          <a:xfrm rot="16200000" flipH="1">
            <a:off x="4268388" y="4875621"/>
            <a:ext cx="1464480" cy="714379"/>
          </a:xfrm>
          <a:prstGeom prst="bentConnector2">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1" y="785794"/>
            <a:ext cx="8286808" cy="707886"/>
          </a:xfrm>
          <a:prstGeom prst="rect">
            <a:avLst/>
          </a:prstGeom>
          <a:noFill/>
        </p:spPr>
        <p:txBody>
          <a:bodyPr wrap="square" rtlCol="0">
            <a:spAutoFit/>
          </a:bodyPr>
          <a:lstStyle/>
          <a:p>
            <a:r>
              <a:rPr lang="ru-RU" sz="2000" dirty="0" smtClean="0">
                <a:latin typeface="Constantia" pitchFamily="18" charset="0"/>
              </a:rPr>
              <a:t>«Диапазон личного вклада педагога в развитие образования   и степень его новизны»</a:t>
            </a:r>
            <a:endParaRPr lang="ru-RU" sz="2000" dirty="0">
              <a:latin typeface="Constantia" pitchFamily="18" charset="0"/>
            </a:endParaRPr>
          </a:p>
        </p:txBody>
      </p:sp>
      <p:sp>
        <p:nvSpPr>
          <p:cNvPr id="3" name="Прямоугольник 2"/>
          <p:cNvSpPr/>
          <p:nvPr/>
        </p:nvSpPr>
        <p:spPr>
          <a:xfrm>
            <a:off x="142844" y="1785927"/>
            <a:ext cx="8429684" cy="3970318"/>
          </a:xfrm>
          <a:prstGeom prst="rect">
            <a:avLst/>
          </a:prstGeom>
          <a:solidFill>
            <a:schemeClr val="accent2">
              <a:lumMod val="40000"/>
              <a:lumOff val="60000"/>
            </a:schemeClr>
          </a:solidFill>
          <a:effectLst>
            <a:softEdge rad="63500"/>
          </a:effectLst>
        </p:spPr>
        <p:style>
          <a:lnRef idx="2">
            <a:schemeClr val="accent1"/>
          </a:lnRef>
          <a:fillRef idx="1">
            <a:schemeClr val="lt1"/>
          </a:fillRef>
          <a:effectRef idx="0">
            <a:schemeClr val="accent1"/>
          </a:effectRef>
          <a:fontRef idx="minor">
            <a:schemeClr val="dk1"/>
          </a:fontRef>
        </p:style>
        <p:txBody>
          <a:bodyPr wrap="square">
            <a:spAutoFit/>
          </a:bodyPr>
          <a:lstStyle/>
          <a:p>
            <a:r>
              <a:rPr lang="ru-RU" dirty="0" smtClean="0"/>
              <a:t>В качестве теоретической основы выбранная модель технологии метода проектов (разработана американским философом и педагогом Дж. </a:t>
            </a:r>
            <a:r>
              <a:rPr lang="ru-RU" dirty="0" err="1" smtClean="0"/>
              <a:t>Дьюи</a:t>
            </a:r>
            <a:r>
              <a:rPr lang="ru-RU" dirty="0" smtClean="0"/>
              <a:t>, а также его учеником </a:t>
            </a:r>
            <a:r>
              <a:rPr lang="ru-RU" dirty="0" err="1" smtClean="0"/>
              <a:t>В.Х.Килпатриком</a:t>
            </a:r>
            <a:r>
              <a:rPr lang="ru-RU" dirty="0" smtClean="0"/>
              <a:t>), впервые была адаптирована к современным условиям технологий еще в начале 20 века под руководством русского педагога </a:t>
            </a:r>
            <a:r>
              <a:rPr lang="ru-RU" dirty="0" err="1" smtClean="0"/>
              <a:t>С.Т.Шацкого</a:t>
            </a:r>
            <a:r>
              <a:rPr lang="ru-RU" dirty="0" smtClean="0"/>
              <a:t>). Новизна опыта  состоит в использовании ИКТ (информационно коммуникативных технологий) на проекте по экономики в среднем и старшем звене средней школы с учениками разного уровня подготовкой и способностями, а также в использовании проектных работ после завершения проекта как наглядный и дидактический материал к урокам (презентации, доклады, буклеты, бюллетени, сценарии, могут быть и поделки и пр.). Этот показатель можно использовать в попытке усовершенствования системы оценивания проектной деятельности учащихся, т.к. результаты исследований становятся наглядным пособием для обучения следующего поколения учеников.</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3" y="357166"/>
            <a:ext cx="8572560" cy="830997"/>
          </a:xfrm>
          <a:prstGeom prst="rect">
            <a:avLst/>
          </a:prstGeom>
          <a:noFill/>
        </p:spPr>
        <p:txBody>
          <a:bodyPr wrap="square" rtlCol="0">
            <a:spAutoFit/>
          </a:bodyPr>
          <a:lstStyle/>
          <a:p>
            <a:r>
              <a:rPr lang="ru-RU" sz="2400" dirty="0" smtClean="0">
                <a:latin typeface="Constantia" pitchFamily="18" charset="0"/>
              </a:rPr>
              <a:t>«Результативность профессиональной педагогической деятельности и достигнутые эффекты»</a:t>
            </a:r>
            <a:endParaRPr lang="ru-RU" sz="2400" dirty="0">
              <a:latin typeface="Constantia" pitchFamily="18" charset="0"/>
            </a:endParaRPr>
          </a:p>
        </p:txBody>
      </p:sp>
      <p:sp>
        <p:nvSpPr>
          <p:cNvPr id="3" name="Прямоугольник 2"/>
          <p:cNvSpPr/>
          <p:nvPr/>
        </p:nvSpPr>
        <p:spPr>
          <a:xfrm>
            <a:off x="500034" y="1714488"/>
            <a:ext cx="7643866" cy="2031325"/>
          </a:xfrm>
          <a:prstGeom prst="rect">
            <a:avLst/>
          </a:prstGeom>
          <a:solidFill>
            <a:schemeClr val="accent2">
              <a:lumMod val="40000"/>
              <a:lumOff val="60000"/>
            </a:schemeClr>
          </a:solidFill>
          <a:effectLst>
            <a:glow rad="2286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ru-RU" dirty="0" smtClean="0">
                <a:latin typeface="Times New Roman" pitchFamily="18" charset="0"/>
              </a:rPr>
              <a:t>1.Прослеживается положительная динамика достижений учащихся. </a:t>
            </a:r>
          </a:p>
          <a:p>
            <a:pPr>
              <a:defRPr/>
            </a:pPr>
            <a:endParaRPr lang="ru-RU" dirty="0" smtClean="0">
              <a:latin typeface="Times New Roman" pitchFamily="18" charset="0"/>
            </a:endParaRPr>
          </a:p>
          <a:p>
            <a:pPr>
              <a:defRPr/>
            </a:pPr>
            <a:r>
              <a:rPr lang="ru-RU" dirty="0" smtClean="0">
                <a:latin typeface="Times New Roman" pitchFamily="18" charset="0"/>
              </a:rPr>
              <a:t>2.Обучающиеся  являются призёрами школьных, районных олимпиад, научных конференций, творческих проектов, конкурсов.</a:t>
            </a:r>
          </a:p>
          <a:p>
            <a:pPr>
              <a:defRPr/>
            </a:pPr>
            <a:endParaRPr lang="ru-RU" dirty="0" smtClean="0">
              <a:latin typeface="Times New Roman" pitchFamily="18" charset="0"/>
            </a:endParaRPr>
          </a:p>
          <a:p>
            <a:pPr>
              <a:defRPr/>
            </a:pPr>
            <a:r>
              <a:rPr lang="ru-RU" dirty="0" smtClean="0">
                <a:latin typeface="Times New Roman" pitchFamily="18" charset="0"/>
              </a:rPr>
              <a:t>3.Обучающиеся самостоятельно отбирают и анализируют информацию с использованием различных источников.</a:t>
            </a:r>
            <a:endParaRPr lang="ru-RU" dirty="0" smtClean="0"/>
          </a:p>
        </p:txBody>
      </p:sp>
      <p:graphicFrame>
        <p:nvGraphicFramePr>
          <p:cNvPr id="4" name="Диаграмма 3"/>
          <p:cNvGraphicFramePr/>
          <p:nvPr/>
        </p:nvGraphicFramePr>
        <p:xfrm>
          <a:off x="3500430" y="4143380"/>
          <a:ext cx="4048132" cy="235745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Диаграмма 4"/>
          <p:cNvGraphicFramePr/>
          <p:nvPr/>
        </p:nvGraphicFramePr>
        <p:xfrm>
          <a:off x="357158" y="3500438"/>
          <a:ext cx="3786214" cy="314327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9" y="714356"/>
            <a:ext cx="8358246" cy="830997"/>
          </a:xfrm>
          <a:prstGeom prst="rect">
            <a:avLst/>
          </a:prstGeom>
          <a:noFill/>
        </p:spPr>
        <p:txBody>
          <a:bodyPr wrap="square" rtlCol="0">
            <a:spAutoFit/>
          </a:bodyPr>
          <a:lstStyle/>
          <a:p>
            <a:r>
              <a:rPr lang="ru-RU" sz="2400" dirty="0" smtClean="0"/>
              <a:t>«</a:t>
            </a:r>
            <a:r>
              <a:rPr lang="ru-RU" sz="2400" dirty="0" err="1" smtClean="0"/>
              <a:t>Транслируемость</a:t>
            </a:r>
            <a:r>
              <a:rPr lang="ru-RU" sz="2400" dirty="0" smtClean="0"/>
              <a:t> практических достижений профессиональной деятельности педагога»</a:t>
            </a:r>
            <a:endParaRPr lang="ru-RU" sz="2400" dirty="0"/>
          </a:p>
        </p:txBody>
      </p:sp>
      <p:sp>
        <p:nvSpPr>
          <p:cNvPr id="3" name="Прямоугольник 2"/>
          <p:cNvSpPr/>
          <p:nvPr/>
        </p:nvSpPr>
        <p:spPr>
          <a:xfrm>
            <a:off x="142844" y="2143116"/>
            <a:ext cx="8072494" cy="2031325"/>
          </a:xfrm>
          <a:prstGeom prst="rect">
            <a:avLst/>
          </a:prstGeom>
          <a:solidFill>
            <a:schemeClr val="accent2">
              <a:lumMod val="40000"/>
              <a:lumOff val="60000"/>
            </a:schemeClr>
          </a:solidFill>
          <a:scene3d>
            <a:camera prst="orthographicFront"/>
            <a:lightRig rig="threePt" dir="t"/>
          </a:scene3d>
          <a:sp3d>
            <a:bevelT prst="convex"/>
          </a:sp3d>
        </p:spPr>
        <p:style>
          <a:lnRef idx="2">
            <a:schemeClr val="accent1"/>
          </a:lnRef>
          <a:fillRef idx="1">
            <a:schemeClr val="lt1"/>
          </a:fillRef>
          <a:effectRef idx="0">
            <a:schemeClr val="accent1"/>
          </a:effectRef>
          <a:fontRef idx="minor">
            <a:schemeClr val="dk1"/>
          </a:fontRef>
        </p:style>
        <p:txBody>
          <a:bodyPr wrap="square">
            <a:spAutoFit/>
          </a:bodyPr>
          <a:lstStyle/>
          <a:p>
            <a:r>
              <a:rPr lang="ru-RU" b="1" dirty="0" smtClean="0"/>
              <a:t>Адресная направленность личного вклада: </a:t>
            </a:r>
          </a:p>
          <a:p>
            <a:r>
              <a:rPr lang="ru-RU" b="1" dirty="0" smtClean="0"/>
              <a:t>опыт</a:t>
            </a:r>
          </a:p>
          <a:p>
            <a:r>
              <a:rPr lang="ru-RU" dirty="0" smtClean="0"/>
              <a:t>доступен учителю с любым опытом работы и может</a:t>
            </a:r>
          </a:p>
          <a:p>
            <a:r>
              <a:rPr lang="ru-RU" dirty="0" smtClean="0"/>
              <a:t>быть совместим с любыми образовательными</a:t>
            </a:r>
          </a:p>
          <a:p>
            <a:r>
              <a:rPr lang="ru-RU" dirty="0" smtClean="0"/>
              <a:t>технологиями и моделями преподавания.</a:t>
            </a:r>
          </a:p>
          <a:p>
            <a:r>
              <a:rPr lang="ru-RU" dirty="0" smtClean="0"/>
              <a:t>Метод проектов может быть применим как в урочной так и в неурочной  деятельности. </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1604" y="357166"/>
            <a:ext cx="2151551" cy="461665"/>
          </a:xfrm>
          <a:prstGeom prst="rect">
            <a:avLst/>
          </a:prstGeom>
          <a:noFill/>
        </p:spPr>
        <p:txBody>
          <a:bodyPr wrap="square" rtlCol="0">
            <a:spAutoFit/>
          </a:bodyPr>
          <a:lstStyle/>
          <a:p>
            <a:r>
              <a:rPr lang="ru-RU" sz="2400" dirty="0" smtClean="0"/>
              <a:t>«Литература»</a:t>
            </a:r>
            <a:endParaRPr lang="ru-RU" sz="2400" dirty="0"/>
          </a:p>
        </p:txBody>
      </p:sp>
      <p:sp>
        <p:nvSpPr>
          <p:cNvPr id="3" name="Прямоугольник 2"/>
          <p:cNvSpPr/>
          <p:nvPr/>
        </p:nvSpPr>
        <p:spPr>
          <a:xfrm>
            <a:off x="500034" y="1000108"/>
            <a:ext cx="7572428" cy="5632311"/>
          </a:xfrm>
          <a:prstGeom prst="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8900000" scaled="1"/>
            <a:tileRect/>
          </a:gradFill>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ru-RU" dirty="0" smtClean="0">
                <a:latin typeface="Times New Roman" pitchFamily="18" charset="0"/>
                <a:cs typeface="Times New Roman" pitchFamily="18" charset="0"/>
              </a:rPr>
              <a:t>1</a:t>
            </a:r>
            <a:r>
              <a:rPr lang="ru-RU" dirty="0" smtClean="0">
                <a:solidFill>
                  <a:schemeClr val="tx1"/>
                </a:solidFill>
                <a:cs typeface="Times New Roman" pitchFamily="18" charset="0"/>
              </a:rPr>
              <a:t>.   Леонтович А.В. Исследовательская деятельность как способ формирования мировоззрения. // Народное образование, № 10, 1999.</a:t>
            </a:r>
          </a:p>
          <a:p>
            <a:pPr algn="just"/>
            <a:r>
              <a:rPr lang="ru-RU" dirty="0" smtClean="0">
                <a:solidFill>
                  <a:schemeClr val="tx1"/>
                </a:solidFill>
                <a:cs typeface="Times New Roman" pitchFamily="18" charset="0"/>
              </a:rPr>
              <a:t>2.   Новые педагогические и информационные технологии в системе образования / под ред. Е.С. Полат-М.:2000</a:t>
            </a:r>
          </a:p>
          <a:p>
            <a:pPr algn="just"/>
            <a:r>
              <a:rPr lang="ru-RU" dirty="0" smtClean="0">
                <a:solidFill>
                  <a:schemeClr val="tx1"/>
                </a:solidFill>
                <a:cs typeface="Times New Roman" pitchFamily="18" charset="0"/>
              </a:rPr>
              <a:t>3.   Пахомова Н.Ю. Проектное обучение — что это? // Методист, №1, 2004. - с. 42.</a:t>
            </a:r>
          </a:p>
          <a:p>
            <a:pPr marL="342900" indent="-342900" algn="just">
              <a:buAutoNum type="arabicPeriod" startAt="4"/>
            </a:pPr>
            <a:r>
              <a:rPr lang="ru-RU" dirty="0" smtClean="0">
                <a:solidFill>
                  <a:schemeClr val="tx1"/>
                </a:solidFill>
                <a:cs typeface="Times New Roman" pitchFamily="18" charset="0"/>
              </a:rPr>
              <a:t>Развитие исследовательской деятельности учащихся. Методический сборник. — М.: Народное образование, 2001. — 272 с.</a:t>
            </a:r>
          </a:p>
          <a:p>
            <a:pPr marL="342900" indent="-342900" algn="just">
              <a:buAutoNum type="arabicPeriod" startAt="4"/>
            </a:pPr>
            <a:r>
              <a:rPr lang="ru-RU" dirty="0" smtClean="0">
                <a:solidFill>
                  <a:schemeClr val="tx1"/>
                </a:solidFill>
              </a:rPr>
              <a:t>Беспалов П.В. Компьютерная компетентность в контексте личностно-ориентированного обучения//Педагогика. №4, 2003.</a:t>
            </a:r>
          </a:p>
          <a:p>
            <a:pPr marL="342900" indent="-342900" algn="just">
              <a:buAutoNum type="arabicPeriod" startAt="4"/>
            </a:pPr>
            <a:r>
              <a:rPr lang="ru-RU" dirty="0" err="1" smtClean="0">
                <a:solidFill>
                  <a:schemeClr val="tx1"/>
                </a:solidFill>
              </a:rPr>
              <a:t>Полат</a:t>
            </a:r>
            <a:r>
              <a:rPr lang="ru-RU" dirty="0" smtClean="0">
                <a:solidFill>
                  <a:schemeClr val="tx1"/>
                </a:solidFill>
              </a:rPr>
              <a:t> Е.С. Типология телекоммуникационных проектов. Наука и школа - № 4, 1997</a:t>
            </a:r>
            <a:endParaRPr lang="en-US" dirty="0" smtClean="0">
              <a:solidFill>
                <a:schemeClr val="tx1"/>
              </a:solidFill>
            </a:endParaRPr>
          </a:p>
          <a:p>
            <a:pPr marL="342900" indent="-342900" algn="just">
              <a:buAutoNum type="arabicPeriod" startAt="4"/>
            </a:pPr>
            <a:r>
              <a:rPr lang="en-US" dirty="0" smtClean="0">
                <a:solidFill>
                  <a:schemeClr val="tx1"/>
                </a:solidFill>
              </a:rPr>
              <a:t>C</a:t>
            </a:r>
            <a:r>
              <a:rPr lang="ru-RU" dirty="0" err="1" smtClean="0">
                <a:solidFill>
                  <a:schemeClr val="tx1"/>
                </a:solidFill>
              </a:rPr>
              <a:t>лободчиков</a:t>
            </a:r>
            <a:r>
              <a:rPr lang="ru-RU" dirty="0" smtClean="0">
                <a:solidFill>
                  <a:schemeClr val="tx1"/>
                </a:solidFill>
              </a:rPr>
              <a:t> В. И. Инновации в образовании: основания и смысл // Исследовательская работа школьников. 2004. № 2. </a:t>
            </a:r>
            <a:endParaRPr lang="ru-RU" dirty="0" smtClean="0">
              <a:solidFill>
                <a:schemeClr val="tx1"/>
              </a:solidFill>
              <a:cs typeface="Times New Roman" pitchFamily="18" charset="0"/>
            </a:endParaRPr>
          </a:p>
          <a:p>
            <a:pPr algn="just"/>
            <a:r>
              <a:rPr lang="ru-RU" dirty="0" smtClean="0">
                <a:solidFill>
                  <a:schemeClr val="tx1"/>
                </a:solidFill>
                <a:cs typeface="Times New Roman" pitchFamily="18" charset="0"/>
              </a:rPr>
              <a:t>7. </a:t>
            </a:r>
            <a:r>
              <a:rPr lang="en-US" dirty="0" smtClean="0">
                <a:solidFill>
                  <a:schemeClr val="tx1"/>
                </a:solidFill>
                <a:cs typeface="Times New Roman" pitchFamily="18" charset="0"/>
              </a:rPr>
              <a:t>http://metod.sch61.edusite.ru/p17aa1.html</a:t>
            </a:r>
            <a:r>
              <a:rPr lang="ru-RU" dirty="0" smtClean="0">
                <a:solidFill>
                  <a:schemeClr val="tx1"/>
                </a:solidFill>
                <a:cs typeface="Times New Roman" pitchFamily="18" charset="0"/>
              </a:rPr>
              <a:t>  </a:t>
            </a:r>
          </a:p>
          <a:p>
            <a:pPr algn="just"/>
            <a:r>
              <a:rPr lang="ru-RU" dirty="0" smtClean="0">
                <a:solidFill>
                  <a:schemeClr val="tx1"/>
                </a:solidFill>
                <a:cs typeface="Times New Roman" pitchFamily="18" charset="0"/>
              </a:rPr>
              <a:t>8. </a:t>
            </a:r>
            <a:r>
              <a:rPr lang="ru-RU" dirty="0" smtClean="0">
                <a:solidFill>
                  <a:schemeClr val="tx1"/>
                </a:solidFill>
                <a:cs typeface="Times New Roman" pitchFamily="18" charset="0"/>
                <a:hlinkClick r:id="rId2"/>
              </a:rPr>
              <a:t>http://www.edc.samara.ru/~school82/proekt_dejat.htm</a:t>
            </a:r>
            <a:endParaRPr lang="en-US" dirty="0" smtClean="0">
              <a:solidFill>
                <a:schemeClr val="tx1"/>
              </a:solidFill>
              <a:cs typeface="Times New Roman" pitchFamily="18" charset="0"/>
            </a:endParaRPr>
          </a:p>
          <a:p>
            <a:pPr algn="just"/>
            <a:endParaRPr lang="en-US" dirty="0" smtClean="0">
              <a:solidFill>
                <a:schemeClr val="tx1"/>
              </a:solidFill>
              <a:latin typeface="Times New Roman" pitchFamily="18" charset="0"/>
              <a:cs typeface="Times New Roman" pitchFamily="18" charset="0"/>
            </a:endParaRPr>
          </a:p>
          <a:p>
            <a:pPr algn="just"/>
            <a:endParaRPr lang="ru-RU" dirty="0"/>
          </a:p>
        </p:txBody>
      </p:sp>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9532" y="260648"/>
            <a:ext cx="5262600" cy="1384995"/>
          </a:xfrm>
          <a:prstGeom prst="rect">
            <a:avLst/>
          </a:prstGeom>
        </p:spPr>
        <p:txBody>
          <a:bodyPr wrap="square">
            <a:spAutoFit/>
          </a:bodyPr>
          <a:lstStyle/>
          <a:p>
            <a:pPr lvl="0" algn="ctr">
              <a:spcBef>
                <a:spcPct val="0"/>
              </a:spcBef>
              <a:defRPr/>
            </a:pPr>
            <a:r>
              <a:rPr lang="ru-RU" sz="2800" b="1" i="1" dirty="0">
                <a:latin typeface="Bookman Old Style" pitchFamily="18" charset="0"/>
              </a:rPr>
              <a:t>«Метод проектов </a:t>
            </a:r>
          </a:p>
          <a:p>
            <a:pPr lvl="0" algn="ctr">
              <a:spcBef>
                <a:spcPct val="0"/>
              </a:spcBef>
              <a:defRPr/>
            </a:pPr>
            <a:r>
              <a:rPr lang="ru-RU" sz="2800" b="1" i="1" dirty="0">
                <a:latin typeface="Bookman Old Style" pitchFamily="18" charset="0"/>
              </a:rPr>
              <a:t>на </a:t>
            </a:r>
          </a:p>
          <a:p>
            <a:pPr lvl="0" algn="ctr">
              <a:spcBef>
                <a:spcPct val="0"/>
              </a:spcBef>
              <a:defRPr/>
            </a:pPr>
            <a:r>
              <a:rPr lang="ru-RU" sz="2800" b="1" i="1" dirty="0">
                <a:latin typeface="Bookman Old Style" pitchFamily="18" charset="0"/>
              </a:rPr>
              <a:t>уроках экономики».</a:t>
            </a:r>
          </a:p>
        </p:txBody>
      </p:sp>
      <p:sp>
        <p:nvSpPr>
          <p:cNvPr id="3" name="Прямоугольник 2"/>
          <p:cNvSpPr/>
          <p:nvPr/>
        </p:nvSpPr>
        <p:spPr>
          <a:xfrm>
            <a:off x="5357752" y="2590904"/>
            <a:ext cx="3786248" cy="1200329"/>
          </a:xfrm>
          <a:prstGeom prst="rect">
            <a:avLst/>
          </a:prstGeom>
        </p:spPr>
        <p:txBody>
          <a:bodyPr wrap="square">
            <a:spAutoFit/>
          </a:bodyPr>
          <a:lstStyle/>
          <a:p>
            <a:r>
              <a:rPr lang="ru-RU" sz="2400" dirty="0" smtClean="0"/>
              <a:t>«</a:t>
            </a:r>
            <a:r>
              <a:rPr lang="ru-RU" sz="2400" b="1" dirty="0" smtClean="0">
                <a:latin typeface="Monotype Corsiva" pitchFamily="66" charset="0"/>
              </a:rPr>
              <a:t>Скажи мне - и я забуду, покажи мне - и я запомню, вовлеки меня - и я научусь».</a:t>
            </a:r>
            <a:endParaRPr lang="ru-RU" sz="2400" b="1" dirty="0">
              <a:latin typeface="Monotype Corsiva" pitchFamily="66" charset="0"/>
            </a:endParaRPr>
          </a:p>
        </p:txBody>
      </p:sp>
      <p:sp>
        <p:nvSpPr>
          <p:cNvPr id="5" name="TextBox 4"/>
          <p:cNvSpPr txBox="1"/>
          <p:nvPr/>
        </p:nvSpPr>
        <p:spPr>
          <a:xfrm>
            <a:off x="5811927" y="3791233"/>
            <a:ext cx="3357586" cy="338554"/>
          </a:xfrm>
          <a:prstGeom prst="rect">
            <a:avLst/>
          </a:prstGeom>
          <a:noFill/>
        </p:spPr>
        <p:txBody>
          <a:bodyPr wrap="square" rtlCol="0">
            <a:spAutoFit/>
          </a:bodyPr>
          <a:lstStyle/>
          <a:p>
            <a:r>
              <a:rPr lang="ru-RU" sz="1600" i="1" dirty="0" smtClean="0"/>
              <a:t>Китайская народная мудрость</a:t>
            </a:r>
            <a:endParaRPr lang="ru-RU" sz="1600" i="1" dirty="0"/>
          </a:p>
        </p:txBody>
      </p:sp>
      <p:pic>
        <p:nvPicPr>
          <p:cNvPr id="10246" name="Picture 6" descr="&amp;Vcy;&amp;lcy;&amp;icy;&amp;yacy;&amp;ncy;&amp;icy;&amp;iecy; &amp;pcy;&amp;rcy;&amp;ocy;&amp;bcy;&amp;lcy;&amp;iecy;&amp;mcy; &amp;iecy;&amp;vcy;&amp;rcy;&amp;ocy;&amp;zcy;&amp;ocy;&amp;ncy;&amp;ycy; &amp;ncy;&amp;acy; &amp;bcy;&amp;acy;&amp;ncy;&amp;kcy;&amp;ocy;&amp;vcy;&amp;scy;&amp;kcy;&amp;ucy;&amp;yucy; &amp;scy;&amp;icy;&amp;scy;&amp;tcy;&amp;iecy;&amp;mcy;&amp;ucy; &amp;Rcy;&amp;ocy;&amp;scy;&amp;scy;&amp;icy;&amp;icy; - &amp;Pcy;&amp;ocy;&amp;zcy;&amp;ncy;&amp;acy;&amp;vcy;&amp;acy;&amp;tcy;&amp;iecy;&amp;lcy;&amp;softcy;&amp;ncy;&amp;ocy;&amp;iecy; - &amp;Fcy;&amp;icy;&amp;ncy;&amp;acy;&amp;ncy;&amp;scy;&amp;ycy; MyBank"/>
          <p:cNvPicPr>
            <a:picLocks noChangeAspect="1" noChangeArrowheads="1"/>
          </p:cNvPicPr>
          <p:nvPr/>
        </p:nvPicPr>
        <p:blipFill>
          <a:blip r:embed="rId2"/>
          <a:srcRect/>
          <a:stretch>
            <a:fillRect/>
          </a:stretch>
        </p:blipFill>
        <p:spPr bwMode="auto">
          <a:xfrm>
            <a:off x="284582" y="2123524"/>
            <a:ext cx="5015656" cy="4012525"/>
          </a:xfrm>
          <a:prstGeom prst="rect">
            <a:avLst/>
          </a:prstGeom>
          <a:noFill/>
          <a:effectLst>
            <a:softEdge rad="1270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500042"/>
            <a:ext cx="8715436" cy="830997"/>
          </a:xfrm>
          <a:prstGeom prst="rect">
            <a:avLst/>
          </a:prstGeom>
          <a:noFill/>
        </p:spPr>
        <p:txBody>
          <a:bodyPr wrap="square" rtlCol="0">
            <a:spAutoFit/>
          </a:bodyPr>
          <a:lstStyle/>
          <a:p>
            <a:r>
              <a:rPr lang="ru-RU" sz="2400" dirty="0" smtClean="0">
                <a:latin typeface="+mj-lt"/>
              </a:rPr>
              <a:t>«Условия формирования личного вклада педагога в развитие образования»</a:t>
            </a:r>
            <a:endParaRPr lang="ru-RU" sz="2400" dirty="0">
              <a:latin typeface="+mj-lt"/>
            </a:endParaRPr>
          </a:p>
        </p:txBody>
      </p:sp>
      <p:sp>
        <p:nvSpPr>
          <p:cNvPr id="4" name="TextBox 3"/>
          <p:cNvSpPr txBox="1"/>
          <p:nvPr/>
        </p:nvSpPr>
        <p:spPr>
          <a:xfrm>
            <a:off x="0" y="2928934"/>
            <a:ext cx="7715272" cy="923330"/>
          </a:xfrm>
          <a:prstGeom prst="rect">
            <a:avLst/>
          </a:prstGeom>
          <a:solidFill>
            <a:schemeClr val="accent2">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dirty="0" smtClean="0"/>
              <a:t>Методические условия: работа в методическом семинаре</a:t>
            </a:r>
            <a:r>
              <a:rPr lang="en-US" dirty="0" smtClean="0"/>
              <a:t> </a:t>
            </a:r>
            <a:r>
              <a:rPr lang="ru-RU" dirty="0" smtClean="0"/>
              <a:t>МБОУ </a:t>
            </a:r>
            <a:r>
              <a:rPr lang="ru-RU" dirty="0" err="1" smtClean="0"/>
              <a:t>Ждановская</a:t>
            </a:r>
            <a:r>
              <a:rPr lang="ru-RU" dirty="0" smtClean="0"/>
              <a:t> СШ «Системно – Деятельностный подход .Проектный метод обучения»</a:t>
            </a:r>
            <a:endParaRPr lang="ru-RU" dirty="0"/>
          </a:p>
        </p:txBody>
      </p:sp>
      <p:sp>
        <p:nvSpPr>
          <p:cNvPr id="7" name="TextBox 6"/>
          <p:cNvSpPr txBox="1"/>
          <p:nvPr/>
        </p:nvSpPr>
        <p:spPr>
          <a:xfrm>
            <a:off x="0" y="3857628"/>
            <a:ext cx="8929718" cy="646331"/>
          </a:xfrm>
          <a:prstGeom prst="rect">
            <a:avLst/>
          </a:prstGeom>
          <a:solidFill>
            <a:schemeClr val="accent2">
              <a:lumMod val="40000"/>
              <a:lumOff val="60000"/>
            </a:schemeClr>
          </a:solidFill>
          <a:effectLst>
            <a:reflection blurRad="6350" stA="52000" endA="300" endPos="35000" dir="5400000" sy="-100000" algn="bl" rotWithShape="0"/>
          </a:effectLst>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dirty="0" smtClean="0"/>
              <a:t>Организационно – педагогические условия: работа учителем географии, экономики. </a:t>
            </a:r>
            <a:endParaRPr lang="ru-RU" dirty="0"/>
          </a:p>
        </p:txBody>
      </p:sp>
      <p:sp>
        <p:nvSpPr>
          <p:cNvPr id="8" name="Прямоугольник 7"/>
          <p:cNvSpPr/>
          <p:nvPr/>
        </p:nvSpPr>
        <p:spPr>
          <a:xfrm>
            <a:off x="285720" y="1428736"/>
            <a:ext cx="8001056" cy="1200329"/>
          </a:xfrm>
          <a:prstGeom prst="rect">
            <a:avLst/>
          </a:prstGeom>
          <a:solidFill>
            <a:schemeClr val="accent2">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a:spAutoFit/>
          </a:bodyPr>
          <a:lstStyle/>
          <a:p>
            <a:r>
              <a:rPr lang="ru-RU" dirty="0" smtClean="0">
                <a:solidFill>
                  <a:prstClr val="black"/>
                </a:solidFill>
              </a:rPr>
              <a:t>Научно исследовательское условия: изучение </a:t>
            </a:r>
            <a:r>
              <a:rPr lang="ru-RU" dirty="0" smtClean="0"/>
              <a:t>классических работах</a:t>
            </a:r>
          </a:p>
          <a:p>
            <a:r>
              <a:rPr lang="ru-RU" dirty="0" err="1" smtClean="0"/>
              <a:t>Выготского</a:t>
            </a:r>
            <a:r>
              <a:rPr lang="ru-RU" dirty="0" smtClean="0"/>
              <a:t>, С.Т. </a:t>
            </a:r>
            <a:r>
              <a:rPr lang="ru-RU" dirty="0" err="1" smtClean="0"/>
              <a:t>Шацкого</a:t>
            </a:r>
            <a:r>
              <a:rPr lang="ru-RU" dirty="0" smtClean="0"/>
              <a:t>, Б.В.Игнатьева, Л.Э.Левина.</a:t>
            </a:r>
            <a:r>
              <a:rPr lang="ru-RU" dirty="0" smtClean="0">
                <a:latin typeface="Calibri" pitchFamily="34" charset="0"/>
                <a:ea typeface="Times New Roman" pitchFamily="18" charset="0"/>
                <a:cs typeface="Times New Roman" pitchFamily="18" charset="0"/>
              </a:rPr>
              <a:t> Теория проектно-ориентированного обучения </a:t>
            </a:r>
            <a:r>
              <a:rPr lang="ru-RU" dirty="0" err="1" smtClean="0">
                <a:latin typeface="Calibri" pitchFamily="34" charset="0"/>
                <a:ea typeface="Times New Roman" pitchFamily="18" charset="0"/>
                <a:cs typeface="Times New Roman" pitchFamily="18" charset="0"/>
              </a:rPr>
              <a:t>Полат</a:t>
            </a:r>
            <a:r>
              <a:rPr lang="ru-RU" dirty="0" smtClean="0">
                <a:latin typeface="Calibri" pitchFamily="34" charset="0"/>
                <a:ea typeface="Times New Roman" pitchFamily="18" charset="0"/>
                <a:cs typeface="Times New Roman" pitchFamily="18" charset="0"/>
              </a:rPr>
              <a:t> Е.С. </a:t>
            </a:r>
            <a:endParaRPr lang="ru-RU" dirty="0" smtClean="0"/>
          </a:p>
          <a:p>
            <a:pPr lvl="0"/>
            <a:endParaRPr lang="ru-RU" dirty="0">
              <a:solidFill>
                <a:prstClr val="black"/>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rot="10800000" flipV="1">
            <a:off x="0" y="2359297"/>
            <a:ext cx="8858280" cy="449870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lvl="0" indent="342900" fontAlgn="base">
              <a:spcBef>
                <a:spcPct val="0"/>
              </a:spcBef>
              <a:spcAft>
                <a:spcPct val="0"/>
              </a:spcAft>
              <a:tabLst>
                <a:tab pos="571500" algn="l"/>
              </a:tabLst>
            </a:pPr>
            <a:r>
              <a:rPr kumimoji="0" lang="ru-RU" i="0" u="none" strike="noStrike" cap="none" normalizeH="0" baseline="0" dirty="0" smtClean="0">
                <a:ln>
                  <a:noFill/>
                </a:ln>
                <a:solidFill>
                  <a:schemeClr val="tx1"/>
                </a:solidFill>
                <a:effectLst/>
                <a:latin typeface="Constantia" pitchFamily="18" charset="0"/>
                <a:ea typeface="MS Gothic" charset="-128"/>
                <a:cs typeface="Times New Roman" pitchFamily="18" charset="0"/>
              </a:rPr>
              <a:t>Актуальность </a:t>
            </a:r>
            <a:r>
              <a:rPr kumimoji="0" lang="ru-RU" b="0" i="0" u="none" strike="noStrike" cap="none" normalizeH="0" baseline="0" dirty="0" smtClean="0">
                <a:ln>
                  <a:noFill/>
                </a:ln>
                <a:solidFill>
                  <a:schemeClr val="tx1"/>
                </a:solidFill>
                <a:effectLst/>
                <a:latin typeface="Constantia" pitchFamily="18" charset="0"/>
                <a:ea typeface="MS Gothic" charset="-128"/>
                <a:cs typeface="Times New Roman" pitchFamily="18" charset="0"/>
              </a:rPr>
              <a:t>и перспективность опыта обусловлена  изменениями, происходящими в последнее время в социальном и экономическом пространстве системы образования, современными требованиями к школьному обучению и направлениями</a:t>
            </a:r>
            <a:r>
              <a:rPr lang="en-US" dirty="0" smtClean="0">
                <a:solidFill>
                  <a:schemeClr val="tx1"/>
                </a:solidFill>
                <a:latin typeface="Constantia" pitchFamily="18" charset="0"/>
                <a:ea typeface="MS Gothic" charset="-128"/>
                <a:cs typeface="Times New Roman" pitchFamily="18" charset="0"/>
              </a:rPr>
              <a:t>.</a:t>
            </a:r>
            <a:r>
              <a:rPr lang="ru-RU" dirty="0" smtClean="0">
                <a:latin typeface="Constantia" pitchFamily="18" charset="0"/>
              </a:rPr>
              <a:t> Увеличивается роль науки в создании педагогичес­ких технологий, адекватных уровню общественного знания. Одной из таких технологий является метод проектирования. Практика показывает, что использование проектной деятельности возможно при обучении различным дисциплинам, входящим в школьную программу. Проектная деятельность оказывается достаточно эффективным методом обучения. </a:t>
            </a:r>
            <a:endParaRPr kumimoji="0" lang="ru-RU" b="0" i="0" u="none" strike="noStrike" cap="none" normalizeH="0" baseline="0" dirty="0" smtClean="0">
              <a:ln>
                <a:noFill/>
              </a:ln>
              <a:solidFill>
                <a:schemeClr val="tx1"/>
              </a:solidFill>
              <a:effectLst/>
              <a:latin typeface="Constantia"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tab pos="571500" algn="l"/>
              </a:tabLst>
            </a:pPr>
            <a:r>
              <a:rPr kumimoji="0" lang="ru-RU" b="0" i="0" u="none" strike="noStrike" cap="none" normalizeH="0" baseline="0" dirty="0" smtClean="0">
                <a:ln>
                  <a:noFill/>
                </a:ln>
                <a:solidFill>
                  <a:srgbClr val="000000"/>
                </a:solidFill>
                <a:effectLst/>
                <a:latin typeface="Constantia" pitchFamily="18" charset="0"/>
                <a:ea typeface="Times New Roman" pitchFamily="18" charset="0"/>
                <a:cs typeface="Times New Roman" pitchFamily="18" charset="0"/>
              </a:rPr>
              <a:t>В современном обществе для системы образования все более характерными становятся такие принципиально новые черты как  компетентность и мобильность. </a:t>
            </a:r>
            <a:r>
              <a:rPr kumimoji="0" lang="ru-RU" b="0" i="0" u="none" strike="noStrike" cap="none" normalizeH="0" baseline="0" dirty="0" smtClean="0">
                <a:ln>
                  <a:noFill/>
                </a:ln>
                <a:solidFill>
                  <a:srgbClr val="333333"/>
                </a:solidFill>
                <a:effectLst/>
                <a:latin typeface="Constantia" pitchFamily="18" charset="0"/>
                <a:ea typeface="Times New Roman" pitchFamily="18" charset="0"/>
                <a:cs typeface="Times New Roman" pitchFamily="18" charset="0"/>
              </a:rPr>
              <a:t> </a:t>
            </a:r>
            <a:endParaRPr kumimoji="0" lang="ru-RU" b="0" i="0" u="none" strike="noStrike" cap="none" normalizeH="0" baseline="0" dirty="0" smtClean="0">
              <a:ln>
                <a:noFill/>
              </a:ln>
              <a:solidFill>
                <a:schemeClr val="tx1"/>
              </a:solidFill>
              <a:effectLst/>
              <a:latin typeface="Constantia"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tab pos="571500" algn="l"/>
              </a:tabLst>
            </a:pPr>
            <a:r>
              <a:rPr kumimoji="0" lang="ru-RU" b="0" i="0" u="none" strike="noStrike" cap="none" normalizeH="0" baseline="0" dirty="0" smtClean="0">
                <a:ln>
                  <a:noFill/>
                </a:ln>
                <a:solidFill>
                  <a:schemeClr val="tx1"/>
                </a:solidFill>
                <a:effectLst/>
                <a:latin typeface="Constantia" pitchFamily="18" charset="0"/>
                <a:ea typeface="Times New Roman" pitchFamily="18" charset="0"/>
                <a:cs typeface="Times New Roman" pitchFamily="18" charset="0"/>
              </a:rPr>
              <a:t>На уроке в новой образовательной ситуации возможна подготовка субъекта, творчески активной личности, заинтересованной в самостоятельном познании, через активность не только учителя, но и учеников.</a:t>
            </a:r>
            <a:endParaRPr kumimoji="0" lang="ru-RU" b="0" i="0" u="none" strike="noStrike" cap="none" normalizeH="0" baseline="0" dirty="0" smtClean="0">
              <a:ln>
                <a:noFill/>
              </a:ln>
              <a:solidFill>
                <a:schemeClr val="tx1"/>
              </a:solidFill>
              <a:effectLst/>
              <a:latin typeface="Constantia"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tab pos="571500" algn="l"/>
              </a:tabLst>
            </a:pPr>
            <a:endParaRPr kumimoji="0" lang="ru-RU" sz="1800" b="0" i="0" u="none" strike="noStrike" cap="none" normalizeH="0" baseline="0" dirty="0" smtClean="0">
              <a:ln>
                <a:noFill/>
              </a:ln>
              <a:solidFill>
                <a:schemeClr val="tx1"/>
              </a:solidFill>
              <a:effectLst/>
              <a:latin typeface="Arial" pitchFamily="34" charset="0"/>
            </a:endParaRPr>
          </a:p>
        </p:txBody>
      </p:sp>
      <p:pic>
        <p:nvPicPr>
          <p:cNvPr id="10242" name="Picture 2" descr="http://im0-tub-ru.yandex.net/i?id=2e8df489d2feca6b877d1b8c16c91c3b-138-144&amp;n=24"/>
          <p:cNvPicPr>
            <a:picLocks noChangeAspect="1" noChangeArrowheads="1"/>
          </p:cNvPicPr>
          <p:nvPr/>
        </p:nvPicPr>
        <p:blipFill>
          <a:blip r:embed="rId2"/>
          <a:srcRect/>
          <a:stretch>
            <a:fillRect/>
          </a:stretch>
        </p:blipFill>
        <p:spPr bwMode="auto">
          <a:xfrm>
            <a:off x="500034" y="285728"/>
            <a:ext cx="1623694" cy="1879822"/>
          </a:xfrm>
          <a:prstGeom prst="rect">
            <a:avLst/>
          </a:prstGeom>
          <a:ln w="228600" cap="sq" cmpd="thickThin">
            <a:solidFill>
              <a:srgbClr val="000000"/>
            </a:solidFill>
            <a:prstDash val="solid"/>
            <a:miter lim="800000"/>
          </a:ln>
          <a:effectLst>
            <a:innerShdw blurRad="76200">
              <a:srgbClr val="000000"/>
            </a:innerShdw>
          </a:effectLst>
        </p:spPr>
      </p:pic>
      <p:sp>
        <p:nvSpPr>
          <p:cNvPr id="6" name="Прямоугольник 5"/>
          <p:cNvSpPr/>
          <p:nvPr/>
        </p:nvSpPr>
        <p:spPr>
          <a:xfrm>
            <a:off x="2699792" y="836712"/>
            <a:ext cx="5760640" cy="1200329"/>
          </a:xfrm>
          <a:prstGeom prst="rect">
            <a:avLst/>
          </a:prstGeom>
        </p:spPr>
        <p:txBody>
          <a:bodyPr wrap="square">
            <a:spAutoFit/>
          </a:bodyPr>
          <a:lstStyle/>
          <a:p>
            <a:r>
              <a:rPr lang="ru-RU" i="1" dirty="0" smtClean="0">
                <a:solidFill>
                  <a:prstClr val="black"/>
                </a:solidFill>
              </a:rPr>
              <a:t>Мои ученики будут узнавать новое не от меня; они будут открывать это новое сами. Моя главная задача - помочь им раскрыться, развить собственные идеи”, - писал еще И.Г.Песталоцци</a:t>
            </a:r>
            <a:endParaRPr lang="ru-RU" dirty="0"/>
          </a:p>
        </p:txBody>
      </p:sp>
      <p:sp>
        <p:nvSpPr>
          <p:cNvPr id="5" name="TextBox 4"/>
          <p:cNvSpPr txBox="1"/>
          <p:nvPr/>
        </p:nvSpPr>
        <p:spPr>
          <a:xfrm>
            <a:off x="2285984" y="214290"/>
            <a:ext cx="7060154" cy="400110"/>
          </a:xfrm>
          <a:prstGeom prst="rect">
            <a:avLst/>
          </a:prstGeom>
          <a:noFill/>
        </p:spPr>
        <p:txBody>
          <a:bodyPr wrap="square" rtlCol="0">
            <a:spAutoFit/>
          </a:bodyPr>
          <a:lstStyle/>
          <a:p>
            <a:r>
              <a:rPr lang="ru-RU" sz="2000" dirty="0" smtClean="0">
                <a:latin typeface="+mj-lt"/>
              </a:rPr>
              <a:t>«Актуальность личного вклада в развитие образование»</a:t>
            </a:r>
            <a:endParaRPr lang="ru-RU" sz="2000" dirty="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571480"/>
            <a:ext cx="9710820" cy="400110"/>
          </a:xfrm>
          <a:prstGeom prst="rect">
            <a:avLst/>
          </a:prstGeom>
          <a:noFill/>
        </p:spPr>
        <p:txBody>
          <a:bodyPr wrap="square" rtlCol="0">
            <a:spAutoFit/>
          </a:bodyPr>
          <a:lstStyle/>
          <a:p>
            <a:r>
              <a:rPr lang="ru-RU" sz="2000" dirty="0" smtClean="0">
                <a:latin typeface="+mj-lt"/>
              </a:rPr>
              <a:t>«Теоретическое обоснование личного вклада в развитие образование»</a:t>
            </a:r>
            <a:endParaRPr lang="ru-RU" sz="2000" dirty="0">
              <a:latin typeface="+mj-lt"/>
            </a:endParaRPr>
          </a:p>
        </p:txBody>
      </p:sp>
      <p:sp>
        <p:nvSpPr>
          <p:cNvPr id="6" name="Прямоугольник 5"/>
          <p:cNvSpPr/>
          <p:nvPr/>
        </p:nvSpPr>
        <p:spPr>
          <a:xfrm>
            <a:off x="428596" y="1214422"/>
            <a:ext cx="8001056" cy="2031325"/>
          </a:xfrm>
          <a:prstGeom prst="rect">
            <a:avLst/>
          </a:prstGeom>
          <a:solidFill>
            <a:srgbClr val="B7E996">
              <a:alpha val="63137"/>
            </a:srgbClr>
          </a:solidFill>
          <a:effectLst>
            <a:softEdge rad="127000"/>
          </a:effectLst>
        </p:spPr>
        <p:style>
          <a:lnRef idx="2">
            <a:schemeClr val="accent1"/>
          </a:lnRef>
          <a:fillRef idx="1">
            <a:schemeClr val="lt1"/>
          </a:fillRef>
          <a:effectRef idx="0">
            <a:schemeClr val="accent1"/>
          </a:effectRef>
          <a:fontRef idx="minor">
            <a:schemeClr val="dk1"/>
          </a:fontRef>
        </p:style>
        <p:txBody>
          <a:bodyPr wrap="square">
            <a:spAutoFit/>
          </a:bodyPr>
          <a:lstStyle/>
          <a:p>
            <a:r>
              <a:rPr lang="ru-RU" dirty="0" smtClean="0"/>
              <a:t>История возникновения метода проектов восходит ко второй половине 19 века. Как известно, появился он в США и основывался на теоретических концепциях так называемой прагматической педагогики, провозгласившей принцип «обучение посредством делания» (Дж. И Э. </a:t>
            </a:r>
            <a:r>
              <a:rPr lang="ru-RU" dirty="0" err="1" smtClean="0"/>
              <a:t>Дьюи</a:t>
            </a:r>
            <a:r>
              <a:rPr lang="ru-RU" dirty="0" smtClean="0"/>
              <a:t>, Х. </a:t>
            </a:r>
            <a:r>
              <a:rPr lang="ru-RU" dirty="0" err="1" smtClean="0"/>
              <a:t>Килпатрик</a:t>
            </a:r>
            <a:r>
              <a:rPr lang="ru-RU" dirty="0" smtClean="0"/>
              <a:t>, Э. </a:t>
            </a:r>
            <a:r>
              <a:rPr lang="ru-RU" dirty="0" err="1" smtClean="0"/>
              <a:t>Коллингс</a:t>
            </a:r>
            <a:r>
              <a:rPr lang="ru-RU" dirty="0" smtClean="0"/>
              <a:t>) В 1905 году русский педагог Станислав Теофилович </a:t>
            </a:r>
            <a:r>
              <a:rPr lang="ru-RU" dirty="0" err="1" smtClean="0"/>
              <a:t>Шацкий</a:t>
            </a:r>
            <a:r>
              <a:rPr lang="ru-RU" dirty="0" smtClean="0"/>
              <a:t> – русский педагог и последователь идей Дж. </a:t>
            </a:r>
            <a:r>
              <a:rPr lang="ru-RU" dirty="0" err="1" smtClean="0"/>
              <a:t>Дьюи</a:t>
            </a:r>
            <a:r>
              <a:rPr lang="ru-RU" dirty="0" smtClean="0"/>
              <a:t> пытался использовать проектный метод в преподавании.</a:t>
            </a:r>
            <a:endParaRPr lang="ru-RU" dirty="0"/>
          </a:p>
        </p:txBody>
      </p:sp>
      <p:sp>
        <p:nvSpPr>
          <p:cNvPr id="8" name="Прямоугольник 7"/>
          <p:cNvSpPr/>
          <p:nvPr/>
        </p:nvSpPr>
        <p:spPr>
          <a:xfrm>
            <a:off x="642910" y="4357694"/>
            <a:ext cx="7786742" cy="1754326"/>
          </a:xfrm>
          <a:prstGeom prst="rect">
            <a:avLst/>
          </a:prstGeom>
          <a:solidFill>
            <a:srgbClr val="B7E996">
              <a:alpha val="52157"/>
            </a:srgbClr>
          </a:solidFill>
          <a:effectLst>
            <a:softEdge rad="63500"/>
          </a:effectLst>
        </p:spPr>
        <p:style>
          <a:lnRef idx="2">
            <a:schemeClr val="accent1"/>
          </a:lnRef>
          <a:fillRef idx="1">
            <a:schemeClr val="lt1"/>
          </a:fillRef>
          <a:effectRef idx="0">
            <a:schemeClr val="accent1"/>
          </a:effectRef>
          <a:fontRef idx="minor">
            <a:schemeClr val="dk1"/>
          </a:fontRef>
        </p:style>
        <p:txBody>
          <a:bodyPr wrap="square">
            <a:spAutoFit/>
          </a:bodyPr>
          <a:lstStyle/>
          <a:p>
            <a:r>
              <a:rPr lang="ru-RU" dirty="0" smtClean="0"/>
              <a:t>Основной тезис современного понимания метода проектов, который привлекает к себе многие образовательные системы, заключается в понимании учащимися, для чего им нужны получаемые знания, где и как они будут использовать их в своей жизни. Основой метода проектов является развитие познавательных умений учащихся, обучение их умению конструировать свои знания.</a:t>
            </a:r>
            <a:endParaRPr lang="ru-RU" dirty="0"/>
          </a:p>
        </p:txBody>
      </p:sp>
      <p:sp>
        <p:nvSpPr>
          <p:cNvPr id="9" name="Прямоугольник 8"/>
          <p:cNvSpPr/>
          <p:nvPr/>
        </p:nvSpPr>
        <p:spPr>
          <a:xfrm>
            <a:off x="571472" y="3571876"/>
            <a:ext cx="7572428" cy="646331"/>
          </a:xfrm>
          <a:prstGeom prst="rect">
            <a:avLst/>
          </a:prstGeom>
          <a:solidFill>
            <a:srgbClr val="B7E996">
              <a:alpha val="83922"/>
            </a:srgbClr>
          </a:solidFill>
          <a:ln>
            <a:solidFill>
              <a:srgbClr val="90C226">
                <a:alpha val="14118"/>
              </a:srgbClr>
            </a:solidFill>
          </a:ln>
          <a:effectLst>
            <a:softEdge rad="127000"/>
          </a:effectLst>
        </p:spPr>
        <p:style>
          <a:lnRef idx="2">
            <a:schemeClr val="accent1"/>
          </a:lnRef>
          <a:fillRef idx="1">
            <a:schemeClr val="lt1"/>
          </a:fillRef>
          <a:effectRef idx="0">
            <a:schemeClr val="accent1"/>
          </a:effectRef>
          <a:fontRef idx="minor">
            <a:schemeClr val="dk1"/>
          </a:fontRef>
        </p:style>
        <p:txBody>
          <a:bodyPr wrap="square">
            <a:spAutoFit/>
          </a:bodyPr>
          <a:lstStyle/>
          <a:p>
            <a:r>
              <a:rPr lang="ru-RU" dirty="0" smtClean="0"/>
              <a:t>В советской педагогике метод получил распространение в 20-е годы XX века(В.Н.Шульгин, М.В. Крупенина, Б.В.Игнатьев).</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428596" y="714356"/>
            <a:ext cx="8143932" cy="1354217"/>
          </a:xfrm>
          <a:prstGeom prst="rect">
            <a:avLst/>
          </a:prstGeom>
          <a:solidFill>
            <a:schemeClr val="accent2">
              <a:lumMod val="40000"/>
              <a:lumOff val="60000"/>
            </a:schemeClr>
          </a:solidFill>
          <a:ln>
            <a:headEnd/>
            <a:tailEnd/>
          </a:ln>
          <a:scene3d>
            <a:camera prst="orthographicFront"/>
            <a:lightRig rig="threePt" dir="t"/>
          </a:scene3d>
          <a:sp3d>
            <a:bevelT prst="relaxedInset"/>
          </a:sp3d>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lvl="0" indent="571500" fontAlgn="base">
              <a:spcBef>
                <a:spcPct val="0"/>
              </a:spcBef>
              <a:spcAft>
                <a:spcPct val="0"/>
              </a:spcAft>
            </a:pPr>
            <a:r>
              <a:rPr kumimoji="0" lang="ru-RU" b="0" i="0" u="none" strike="noStrike" cap="none" normalizeH="0" baseline="0" dirty="0" smtClean="0">
                <a:ln>
                  <a:noFill/>
                </a:ln>
                <a:solidFill>
                  <a:schemeClr val="tx1"/>
                </a:solidFill>
                <a:effectLst/>
                <a:latin typeface="Arial" pitchFamily="34" charset="0"/>
                <a:ea typeface="Times New Roman" pitchFamily="18" charset="0"/>
              </a:rPr>
              <a:t>Цель:</a:t>
            </a:r>
          </a:p>
          <a:p>
            <a:pPr lvl="0" indent="571500" fontAlgn="base">
              <a:spcBef>
                <a:spcPct val="0"/>
              </a:spcBef>
              <a:spcAft>
                <a:spcPct val="0"/>
              </a:spcAft>
              <a:buFont typeface="Arial" pitchFamily="34" charset="0"/>
              <a:buChar char="•"/>
            </a:pPr>
            <a:r>
              <a:rPr kumimoji="0" lang="ru-RU" b="0" i="0" u="none" strike="noStrike" cap="none" normalizeH="0" baseline="0" dirty="0" smtClean="0">
                <a:ln>
                  <a:noFill/>
                </a:ln>
                <a:solidFill>
                  <a:schemeClr val="tx1"/>
                </a:solidFill>
                <a:effectLst/>
                <a:latin typeface="Arial" pitchFamily="34" charset="0"/>
                <a:ea typeface="Times New Roman" pitchFamily="18" charset="0"/>
              </a:rPr>
              <a:t> </a:t>
            </a:r>
            <a:r>
              <a:rPr lang="ru-RU" dirty="0" smtClean="0"/>
              <a:t>создание педагогических условий для самореализации</a:t>
            </a:r>
            <a:r>
              <a:rPr lang="en-US" dirty="0" smtClean="0"/>
              <a:t> </a:t>
            </a:r>
            <a:r>
              <a:rPr lang="ru-RU" dirty="0" smtClean="0"/>
              <a:t>обучающихся  и созданию проекта на уроках экономики.</a:t>
            </a:r>
            <a:endParaRPr kumimoji="0" lang="ru-RU"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571500" algn="just"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571500" algn="just"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Arial" pitchFamily="34" charset="0"/>
              <a:ea typeface="Times New Roman" pitchFamily="18" charset="0"/>
            </a:endParaRPr>
          </a:p>
        </p:txBody>
      </p:sp>
      <p:sp>
        <p:nvSpPr>
          <p:cNvPr id="26628" name="Rectangle 4"/>
          <p:cNvSpPr>
            <a:spLocks noChangeArrowheads="1"/>
          </p:cNvSpPr>
          <p:nvPr/>
        </p:nvSpPr>
        <p:spPr bwMode="auto">
          <a:xfrm>
            <a:off x="0" y="1928802"/>
            <a:ext cx="9144000" cy="2739211"/>
          </a:xfrm>
          <a:prstGeom prst="rect">
            <a:avLst/>
          </a:prstGeom>
          <a:solidFill>
            <a:schemeClr val="accent2">
              <a:lumMod val="40000"/>
              <a:lumOff val="60000"/>
            </a:schemeClr>
          </a:solidFill>
          <a:ln>
            <a:headEnd/>
            <a:tailEnd/>
          </a:ln>
          <a:effectLst>
            <a:softEdge rad="63500"/>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57150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Задачи:</a:t>
            </a:r>
            <a:endParaRPr kumimoji="0" lang="ru-RU" sz="1100" b="0" i="0" u="none" strike="noStrike" cap="none" normalizeH="0" baseline="0" dirty="0" smtClean="0">
              <a:ln>
                <a:noFill/>
              </a:ln>
              <a:solidFill>
                <a:schemeClr val="tx1"/>
              </a:solidFill>
              <a:effectLst/>
              <a:latin typeface="Arial" pitchFamily="34" charset="0"/>
            </a:endParaRPr>
          </a:p>
          <a:p>
            <a:pPr marL="0" marR="0" lvl="0" indent="5715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Помочь ученикам освоить такие приёмы, которые позволят расширять полученные знания самостоятельно, т. е. научить оперативно осуществлять поиск информации, производить её структурирование, находить оптимальный способ обработки;</a:t>
            </a:r>
            <a:endParaRPr kumimoji="0" lang="ru-RU" sz="1100" b="0" i="0" u="none" strike="noStrike" cap="none" normalizeH="0" baseline="0" dirty="0" smtClean="0">
              <a:ln>
                <a:noFill/>
              </a:ln>
              <a:solidFill>
                <a:schemeClr val="tx1"/>
              </a:solidFill>
              <a:effectLst/>
              <a:latin typeface="Arial" pitchFamily="34" charset="0"/>
            </a:endParaRPr>
          </a:p>
          <a:p>
            <a:pPr marL="0" marR="0" lvl="0" indent="5715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Способствовать развитию творческого потенциала учащихся;</a:t>
            </a:r>
            <a:endParaRPr kumimoji="0" lang="ru-RU" sz="1100" b="0" i="0" u="none" strike="noStrike" cap="none" normalizeH="0" baseline="0" dirty="0" smtClean="0">
              <a:ln>
                <a:noFill/>
              </a:ln>
              <a:solidFill>
                <a:schemeClr val="tx1"/>
              </a:solidFill>
              <a:effectLst/>
              <a:latin typeface="Arial" pitchFamily="34" charset="0"/>
            </a:endParaRPr>
          </a:p>
          <a:p>
            <a:pPr marL="0" marR="0" lvl="0" indent="5715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Создать условия для формирования у учащихся адекватной самооценки;</a:t>
            </a:r>
            <a:endParaRPr kumimoji="0" lang="ru-RU" sz="1100" b="0" i="0" u="none" strike="noStrike" cap="none" normalizeH="0" baseline="0" dirty="0" smtClean="0">
              <a:ln>
                <a:noFill/>
              </a:ln>
              <a:solidFill>
                <a:schemeClr val="tx1"/>
              </a:solidFill>
              <a:effectLst/>
              <a:latin typeface="Arial" pitchFamily="34" charset="0"/>
            </a:endParaRPr>
          </a:p>
          <a:p>
            <a:pPr marL="0" marR="0" lvl="0" indent="5715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Способствовать формированию коммуникабельности, умения работать в команде.</a:t>
            </a:r>
            <a:endParaRPr kumimoji="0" lang="ru-RU" sz="1100" b="0" i="0" u="none" strike="noStrike" cap="none" normalizeH="0" baseline="0" dirty="0" smtClean="0">
              <a:ln>
                <a:noFill/>
              </a:ln>
              <a:solidFill>
                <a:schemeClr val="tx1"/>
              </a:solidFill>
              <a:effectLst/>
              <a:latin typeface="Arial" pitchFamily="34" charset="0"/>
            </a:endParaRPr>
          </a:p>
          <a:p>
            <a:pPr lvl="0" indent="571500" eaLnBrk="0" fontAlgn="base" hangingPunct="0">
              <a:spcBef>
                <a:spcPct val="0"/>
              </a:spcBef>
              <a:spcAft>
                <a:spcPct val="0"/>
              </a:spcAf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Поставленные задачи реализую на всех ступенях образовательного процесса, выстраивая свою деятельность в рамках образовательных программ, в которых определены цели, задачи, содержание обучения, программное, методическое и техническое обеспечение, принципы использования программ и критерии оценки их эффективности. </a:t>
            </a:r>
            <a:endParaRPr kumimoji="0" lang="ru-RU" sz="1100" b="0" i="0" u="none" strike="noStrike" cap="none" normalizeH="0" baseline="0" dirty="0" smtClean="0">
              <a:ln>
                <a:noFill/>
              </a:ln>
              <a:solidFill>
                <a:schemeClr val="tx1"/>
              </a:solidFill>
              <a:effectLst/>
              <a:latin typeface="Arial" pitchFamily="34" charset="0"/>
            </a:endParaRPr>
          </a:p>
          <a:p>
            <a:pPr marL="0" marR="0" lvl="0" indent="57150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6" name="TextBox 5"/>
          <p:cNvSpPr txBox="1"/>
          <p:nvPr/>
        </p:nvSpPr>
        <p:spPr>
          <a:xfrm>
            <a:off x="1714480" y="214290"/>
            <a:ext cx="6923690" cy="461665"/>
          </a:xfrm>
          <a:prstGeom prst="rect">
            <a:avLst/>
          </a:prstGeom>
          <a:noFill/>
        </p:spPr>
        <p:txBody>
          <a:bodyPr wrap="none" rtlCol="0">
            <a:spAutoFit/>
          </a:bodyPr>
          <a:lstStyle/>
          <a:p>
            <a:r>
              <a:rPr lang="ru-RU" dirty="0" smtClean="0"/>
              <a:t>«</a:t>
            </a:r>
            <a:r>
              <a:rPr lang="ru-RU" sz="2400" dirty="0" smtClean="0">
                <a:latin typeface="+mj-lt"/>
              </a:rPr>
              <a:t>Цели и задачи педагогической деятельности»</a:t>
            </a:r>
            <a:endParaRPr lang="ru-RU" sz="2400"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1604" y="500042"/>
            <a:ext cx="5000660" cy="461665"/>
          </a:xfrm>
          <a:prstGeom prst="rect">
            <a:avLst/>
          </a:prstGeom>
          <a:noFill/>
        </p:spPr>
        <p:txBody>
          <a:bodyPr wrap="square" rtlCol="0">
            <a:spAutoFit/>
          </a:bodyPr>
          <a:lstStyle/>
          <a:p>
            <a:r>
              <a:rPr lang="ru-RU" sz="2400" dirty="0" smtClean="0">
                <a:latin typeface="+mj-lt"/>
              </a:rPr>
              <a:t>«Ведущая педагогическая идея»</a:t>
            </a:r>
            <a:endParaRPr lang="ru-RU" sz="2400" dirty="0">
              <a:latin typeface="+mj-lt"/>
            </a:endParaRPr>
          </a:p>
        </p:txBody>
      </p:sp>
      <p:sp>
        <p:nvSpPr>
          <p:cNvPr id="3" name="Прямоугольник 2"/>
          <p:cNvSpPr/>
          <p:nvPr/>
        </p:nvSpPr>
        <p:spPr>
          <a:xfrm>
            <a:off x="714348" y="1142984"/>
            <a:ext cx="5929354" cy="1477328"/>
          </a:xfrm>
          <a:prstGeom prst="rect">
            <a:avLst/>
          </a:prstGeom>
          <a:gradFill flip="none" rotWithShape="1">
            <a:gsLst>
              <a:gs pos="0">
                <a:srgbClr val="B7E996">
                  <a:shade val="30000"/>
                  <a:satMod val="115000"/>
                </a:srgbClr>
              </a:gs>
              <a:gs pos="50000">
                <a:srgbClr val="B7E996">
                  <a:shade val="67500"/>
                  <a:satMod val="115000"/>
                </a:srgbClr>
              </a:gs>
              <a:gs pos="100000">
                <a:srgbClr val="B7E996">
                  <a:shade val="100000"/>
                  <a:satMod val="115000"/>
                </a:srgbClr>
              </a:gs>
            </a:gsLst>
            <a:lin ang="0" scaled="1"/>
            <a:tileRect/>
          </a:gradFill>
        </p:spPr>
        <p:style>
          <a:lnRef idx="2">
            <a:schemeClr val="accent1"/>
          </a:lnRef>
          <a:fillRef idx="1">
            <a:schemeClr val="lt1"/>
          </a:fillRef>
          <a:effectRef idx="0">
            <a:schemeClr val="accent1"/>
          </a:effectRef>
          <a:fontRef idx="minor">
            <a:schemeClr val="dk1"/>
          </a:fontRef>
        </p:style>
        <p:txBody>
          <a:bodyPr wrap="square">
            <a:spAutoFit/>
          </a:bodyPr>
          <a:lstStyle/>
          <a:p>
            <a:r>
              <a:rPr lang="ru-RU" b="1" i="1" dirty="0" smtClean="0"/>
              <a:t>Проектная форма деятельности направлена на самостоятельный поиск и решение нестандартных задач (или известных задач в новых условиях) с обязательным представлением результата. </a:t>
            </a:r>
            <a:endParaRPr lang="ru-RU" b="1" i="1" dirty="0"/>
          </a:p>
        </p:txBody>
      </p:sp>
      <p:sp>
        <p:nvSpPr>
          <p:cNvPr id="4" name="Прямоугольник 3"/>
          <p:cNvSpPr/>
          <p:nvPr/>
        </p:nvSpPr>
        <p:spPr>
          <a:xfrm>
            <a:off x="2857488" y="4572008"/>
            <a:ext cx="5214974" cy="1754326"/>
          </a:xfrm>
          <a:prstGeom prst="rect">
            <a:avLst/>
          </a:prstGeom>
          <a:gradFill flip="none" rotWithShape="1">
            <a:gsLst>
              <a:gs pos="0">
                <a:srgbClr val="B7E996">
                  <a:shade val="30000"/>
                  <a:satMod val="115000"/>
                </a:srgbClr>
              </a:gs>
              <a:gs pos="50000">
                <a:srgbClr val="B7E996">
                  <a:shade val="67500"/>
                  <a:satMod val="115000"/>
                </a:srgbClr>
              </a:gs>
              <a:gs pos="100000">
                <a:srgbClr val="B7E996">
                  <a:shade val="100000"/>
                  <a:satMod val="115000"/>
                </a:srgbClr>
              </a:gs>
            </a:gsLst>
            <a:lin ang="13500000" scaled="1"/>
            <a:tileRect/>
          </a:gradFill>
        </p:spPr>
        <p:style>
          <a:lnRef idx="2">
            <a:schemeClr val="accent1"/>
          </a:lnRef>
          <a:fillRef idx="1">
            <a:schemeClr val="lt1"/>
          </a:fillRef>
          <a:effectRef idx="0">
            <a:schemeClr val="accent1"/>
          </a:effectRef>
          <a:fontRef idx="minor">
            <a:schemeClr val="dk1"/>
          </a:fontRef>
        </p:style>
        <p:txBody>
          <a:bodyPr wrap="square">
            <a:spAutoFit/>
          </a:bodyPr>
          <a:lstStyle/>
          <a:p>
            <a:endParaRPr lang="ru-RU" b="1" i="1" dirty="0" smtClean="0"/>
          </a:p>
          <a:p>
            <a:r>
              <a:rPr lang="ru-RU" b="1" i="1" dirty="0" smtClean="0">
                <a:latin typeface="Constantia" pitchFamily="18" charset="0"/>
              </a:rPr>
              <a:t>Метод проектов позволяет подготовить выпускников, владеющих современными технологиями и в силу этого  способных адаптироваться к быстро меняющемуся миру</a:t>
            </a:r>
            <a:endParaRPr lang="ru-RU" dirty="0">
              <a:latin typeface="Constantia" pitchFamily="18" charset="0"/>
            </a:endParaRPr>
          </a:p>
        </p:txBody>
      </p:sp>
      <p:sp>
        <p:nvSpPr>
          <p:cNvPr id="36" name="Прямоугольник 35"/>
          <p:cNvSpPr/>
          <p:nvPr/>
        </p:nvSpPr>
        <p:spPr>
          <a:xfrm>
            <a:off x="928662" y="2714620"/>
            <a:ext cx="7643866" cy="2031325"/>
          </a:xfrm>
          <a:prstGeom prst="rect">
            <a:avLst/>
          </a:prstGeom>
          <a:gradFill flip="none" rotWithShape="1">
            <a:gsLst>
              <a:gs pos="0">
                <a:srgbClr val="B7E996">
                  <a:shade val="30000"/>
                  <a:satMod val="115000"/>
                </a:srgbClr>
              </a:gs>
              <a:gs pos="50000">
                <a:srgbClr val="B7E996">
                  <a:shade val="67500"/>
                  <a:satMod val="115000"/>
                </a:srgbClr>
              </a:gs>
              <a:gs pos="100000">
                <a:srgbClr val="B7E996">
                  <a:shade val="100000"/>
                  <a:satMod val="115000"/>
                </a:srgbClr>
              </a:gs>
            </a:gsLst>
            <a:lin ang="10800000" scaled="1"/>
            <a:tileRect/>
          </a:gradFill>
        </p:spPr>
        <p:style>
          <a:lnRef idx="2">
            <a:schemeClr val="accent1"/>
          </a:lnRef>
          <a:fillRef idx="1">
            <a:schemeClr val="lt1"/>
          </a:fillRef>
          <a:effectRef idx="0">
            <a:schemeClr val="accent1"/>
          </a:effectRef>
          <a:fontRef idx="minor">
            <a:schemeClr val="dk1"/>
          </a:fontRef>
        </p:style>
        <p:txBody>
          <a:bodyPr wrap="square">
            <a:spAutoFit/>
          </a:bodyPr>
          <a:lstStyle/>
          <a:p>
            <a:r>
              <a:rPr lang="ru-RU" b="1" i="1" dirty="0" smtClean="0">
                <a:latin typeface="Constantia" pitchFamily="18" charset="0"/>
              </a:rPr>
              <a:t>Работа над проектом дает возможность задействовать в процессе обучения не только интеллект, опыт, сознание человека, а и ее чувство, эмоции, волевые качества, оказывает содействие "погружению" в учебный материал, определению личностью своего эмоционально-ценностного отношения к нему, повышению эффективности усвоения, дает ощущение успеха</a:t>
            </a:r>
            <a:r>
              <a:rPr lang="ru-RU" b="1" dirty="0" smtClean="0">
                <a:latin typeface="Constantia" pitchFamily="18" charset="0"/>
              </a:rPr>
              <a:t>.</a:t>
            </a:r>
            <a:endParaRPr lang="ru-RU" b="1" dirty="0">
              <a:latin typeface="Constant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71480"/>
            <a:ext cx="8929719" cy="707886"/>
          </a:xfrm>
          <a:prstGeom prst="rect">
            <a:avLst/>
          </a:prstGeom>
          <a:noFill/>
        </p:spPr>
        <p:txBody>
          <a:bodyPr wrap="square" rtlCol="0">
            <a:spAutoFit/>
          </a:bodyPr>
          <a:lstStyle/>
          <a:p>
            <a:pPr algn="ctr"/>
            <a:r>
              <a:rPr lang="ru-RU" sz="2000" dirty="0" smtClean="0">
                <a:latin typeface="+mj-lt"/>
              </a:rPr>
              <a:t>«Деятельностный аспект личного  личного вклада в развитие образования»</a:t>
            </a:r>
            <a:endParaRPr lang="ru-RU" sz="2000" dirty="0">
              <a:latin typeface="+mj-lt"/>
            </a:endParaRPr>
          </a:p>
        </p:txBody>
      </p:sp>
      <p:sp>
        <p:nvSpPr>
          <p:cNvPr id="3" name="TextBox 2"/>
          <p:cNvSpPr txBox="1"/>
          <p:nvPr/>
        </p:nvSpPr>
        <p:spPr>
          <a:xfrm>
            <a:off x="1000100" y="1785926"/>
            <a:ext cx="7929586" cy="923330"/>
          </a:xfrm>
          <a:prstGeom prst="rect">
            <a:avLst/>
          </a:prstGeom>
          <a:solidFill>
            <a:schemeClr val="accent2">
              <a:lumMod val="40000"/>
              <a:lumOff val="60000"/>
            </a:schemeClr>
          </a:solidFill>
          <a:scene3d>
            <a:camera prst="perspectiveLeft"/>
            <a:lightRig rig="threePt" dir="t"/>
          </a:scene3d>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dirty="0" smtClean="0"/>
              <a:t>Структурирование содержания курса экономики с внедрением  проектной деятельности(определяет ряд тем, изучение которых возможно организовать проектным методом.)</a:t>
            </a:r>
            <a:endParaRPr lang="ru-RU" dirty="0"/>
          </a:p>
        </p:txBody>
      </p:sp>
      <p:sp>
        <p:nvSpPr>
          <p:cNvPr id="4" name="TextBox 3"/>
          <p:cNvSpPr txBox="1"/>
          <p:nvPr/>
        </p:nvSpPr>
        <p:spPr>
          <a:xfrm>
            <a:off x="1000100" y="5000636"/>
            <a:ext cx="7887096" cy="369332"/>
          </a:xfrm>
          <a:prstGeom prst="rect">
            <a:avLst/>
          </a:prstGeom>
          <a:solidFill>
            <a:schemeClr val="accent2">
              <a:lumMod val="40000"/>
              <a:lumOff val="60000"/>
            </a:schemeClr>
          </a:solidFill>
          <a:scene3d>
            <a:camera prst="perspectiveRight"/>
            <a:lightRig rig="threePt" dir="t"/>
          </a:scene3d>
        </p:spPr>
        <p:txBody>
          <a:bodyPr wrap="square" rtlCol="0">
            <a:spAutoFit/>
          </a:bodyPr>
          <a:lstStyle/>
          <a:p>
            <a:r>
              <a:rPr lang="ru-RU" dirty="0" smtClean="0"/>
              <a:t>Организация </a:t>
            </a:r>
            <a:r>
              <a:rPr lang="ru-RU" smtClean="0"/>
              <a:t>проектной деятельности на </a:t>
            </a:r>
            <a:r>
              <a:rPr lang="ru-RU" dirty="0" smtClean="0"/>
              <a:t>уроках экономики</a:t>
            </a:r>
            <a:endParaRPr lang="ru-RU" dirty="0"/>
          </a:p>
        </p:txBody>
      </p:sp>
      <p:sp>
        <p:nvSpPr>
          <p:cNvPr id="6" name="TextBox 5"/>
          <p:cNvSpPr txBox="1"/>
          <p:nvPr/>
        </p:nvSpPr>
        <p:spPr>
          <a:xfrm>
            <a:off x="1214414" y="4071942"/>
            <a:ext cx="7715304" cy="646331"/>
          </a:xfrm>
          <a:prstGeom prst="rect">
            <a:avLst/>
          </a:prstGeom>
          <a:solidFill>
            <a:schemeClr val="accent2">
              <a:lumMod val="40000"/>
              <a:lumOff val="60000"/>
            </a:schemeClr>
          </a:solidFill>
          <a:scene3d>
            <a:camera prst="perspectiveLeft"/>
            <a:lightRig rig="threePt" dir="t"/>
          </a:scene3d>
        </p:spPr>
        <p:txBody>
          <a:bodyPr wrap="square" rtlCol="0">
            <a:spAutoFit/>
          </a:bodyPr>
          <a:lstStyle/>
          <a:p>
            <a:r>
              <a:rPr lang="ru-RU" dirty="0" smtClean="0"/>
              <a:t>Отбор оптимальных методов, используемых в проектной деятельности</a:t>
            </a:r>
            <a:endParaRPr lang="ru-RU" dirty="0"/>
          </a:p>
        </p:txBody>
      </p:sp>
      <p:sp>
        <p:nvSpPr>
          <p:cNvPr id="8" name="Прямоугольник 7"/>
          <p:cNvSpPr/>
          <p:nvPr/>
        </p:nvSpPr>
        <p:spPr>
          <a:xfrm>
            <a:off x="500034" y="3000372"/>
            <a:ext cx="6357982" cy="923330"/>
          </a:xfrm>
          <a:prstGeom prst="rect">
            <a:avLst/>
          </a:prstGeom>
          <a:solidFill>
            <a:schemeClr val="accent2">
              <a:lumMod val="40000"/>
              <a:lumOff val="60000"/>
            </a:schemeClr>
          </a:solidFill>
          <a:scene3d>
            <a:camera prst="perspectiveRight"/>
            <a:lightRig rig="threePt" dir="t"/>
          </a:scene3d>
        </p:spPr>
        <p:style>
          <a:lnRef idx="2">
            <a:schemeClr val="accent1"/>
          </a:lnRef>
          <a:fillRef idx="1">
            <a:schemeClr val="lt1"/>
          </a:fillRef>
          <a:effectRef idx="0">
            <a:schemeClr val="accent1"/>
          </a:effectRef>
          <a:fontRef idx="minor">
            <a:schemeClr val="dk1"/>
          </a:fontRef>
        </p:style>
        <p:txBody>
          <a:bodyPr wrap="square">
            <a:spAutoFit/>
          </a:bodyPr>
          <a:lstStyle/>
          <a:p>
            <a:r>
              <a:rPr lang="ru-RU" dirty="0" smtClean="0">
                <a:solidFill>
                  <a:prstClr val="black"/>
                </a:solidFill>
              </a:rPr>
              <a:t>Структурирование т каждого урока в соответствии с логикой познавательной деятельности и тематикой, предусмотренной учебной программой</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728" y="714356"/>
            <a:ext cx="6357982" cy="646331"/>
          </a:xfrm>
          <a:prstGeom prst="rect">
            <a:avLst/>
          </a:prstGeom>
        </p:spPr>
        <p:txBody>
          <a:bodyPr wrap="square">
            <a:spAutoFit/>
          </a:bodyPr>
          <a:lstStyle/>
          <a:p>
            <a:r>
              <a:rPr lang="ru-RU" dirty="0" smtClean="0"/>
              <a:t>Структурирование содержания курса экономики с внедрением  проектной деятельности</a:t>
            </a:r>
            <a:endParaRPr lang="ru-RU" dirty="0"/>
          </a:p>
        </p:txBody>
      </p:sp>
      <p:sp>
        <p:nvSpPr>
          <p:cNvPr id="3" name="Прямоугольник 2"/>
          <p:cNvSpPr/>
          <p:nvPr/>
        </p:nvSpPr>
        <p:spPr>
          <a:xfrm>
            <a:off x="1571604" y="1643050"/>
            <a:ext cx="7572396" cy="1477328"/>
          </a:xfrm>
          <a:prstGeom prst="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path path="circle">
              <a:fillToRect l="100000" b="100000"/>
            </a:path>
            <a:tileRect t="-100000" r="-100000"/>
          </a:gradFill>
        </p:spPr>
        <p:txBody>
          <a:bodyPr wrap="square">
            <a:spAutoFit/>
          </a:bodyPr>
          <a:lstStyle/>
          <a:p>
            <a:pPr algn="just"/>
            <a:r>
              <a:rPr lang="ru-RU" b="1" dirty="0" smtClean="0">
                <a:latin typeface="Times New Roman" pitchFamily="18" charset="0"/>
                <a:cs typeface="Times New Roman" pitchFamily="18" charset="0"/>
              </a:rPr>
              <a:t>Тема «Бюджет семьи». </a:t>
            </a:r>
            <a:r>
              <a:rPr lang="ru-RU" dirty="0" smtClean="0">
                <a:latin typeface="Times New Roman" pitchFamily="18" charset="0"/>
                <a:cs typeface="Times New Roman" pitchFamily="18" charset="0"/>
              </a:rPr>
              <a:t>Здесь много возможностей для творческих заданий. Одним из них является задание «Составить семейный бюджет». Но надо не просто составить семейный бюджет, надо изыскать пути сбережения, способы увеличения доходной части бюджета, рассчитать экономические издержки.</a:t>
            </a:r>
            <a:endParaRPr lang="ru-RU" dirty="0">
              <a:latin typeface="Times New Roman" pitchFamily="18" charset="0"/>
              <a:cs typeface="Times New Roman" pitchFamily="18" charset="0"/>
            </a:endParaRPr>
          </a:p>
        </p:txBody>
      </p:sp>
      <p:sp>
        <p:nvSpPr>
          <p:cNvPr id="4" name="Прямоугольник 3"/>
          <p:cNvSpPr/>
          <p:nvPr/>
        </p:nvSpPr>
        <p:spPr>
          <a:xfrm>
            <a:off x="2071670" y="3357562"/>
            <a:ext cx="6429420" cy="923330"/>
          </a:xfrm>
          <a:prstGeom prst="rect">
            <a:avLst/>
          </a:prstGeom>
          <a:solidFill>
            <a:schemeClr val="accent2">
              <a:lumMod val="40000"/>
              <a:lumOff val="60000"/>
            </a:schemeClr>
          </a:solidFill>
        </p:spPr>
        <p:txBody>
          <a:bodyPr wrap="square">
            <a:spAutoFit/>
          </a:bodyPr>
          <a:lstStyle/>
          <a:p>
            <a:r>
              <a:rPr lang="ru-RU" b="1" dirty="0" smtClean="0">
                <a:latin typeface="Times New Roman" pitchFamily="18" charset="0"/>
                <a:cs typeface="Times New Roman" pitchFamily="18" charset="0"/>
              </a:rPr>
              <a:t>Тема «Безработица и её виды» </a:t>
            </a:r>
            <a:r>
              <a:rPr lang="ru-RU" dirty="0" smtClean="0">
                <a:latin typeface="Times New Roman" pitchFamily="18" charset="0"/>
                <a:cs typeface="Times New Roman" pitchFamily="18" charset="0"/>
              </a:rPr>
              <a:t>при разработке проекта по сокращению безработицы в стране, если её уровень превышает допустимый.</a:t>
            </a:r>
            <a:endParaRPr lang="ru-RU" dirty="0"/>
          </a:p>
        </p:txBody>
      </p:sp>
      <p:sp>
        <p:nvSpPr>
          <p:cNvPr id="6" name="Прямоугольник 5"/>
          <p:cNvSpPr/>
          <p:nvPr/>
        </p:nvSpPr>
        <p:spPr>
          <a:xfrm>
            <a:off x="0" y="4643446"/>
            <a:ext cx="7072330" cy="2031325"/>
          </a:xfrm>
          <a:prstGeom prst="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0" scaled="1"/>
            <a:tileRect/>
          </a:gradFill>
        </p:spPr>
        <p:txBody>
          <a:bodyPr wrap="square">
            <a:spAutoFit/>
          </a:bodyPr>
          <a:lstStyle/>
          <a:p>
            <a:r>
              <a:rPr lang="ru-RU" b="1" dirty="0" smtClean="0"/>
              <a:t>Тема «Производительность труда». </a:t>
            </a:r>
            <a:r>
              <a:rPr lang="ru-RU" dirty="0" smtClean="0"/>
              <a:t>Создаются издательские фирмы, а дети становятся писателями, редакторами и издателями книг. И в том и в другом случае присутствует дух соперничества между группами. Учащиеся сами комментируют и оценивают совершаемые действия, а обучение носит творческий характер.</a:t>
            </a:r>
            <a:br>
              <a:rPr lang="ru-RU" dirty="0" smtClean="0"/>
            </a:br>
            <a:endParaRPr lang="ru-RU" dirty="0"/>
          </a:p>
        </p:txBody>
      </p:sp>
      <p:pic>
        <p:nvPicPr>
          <p:cNvPr id="7" name="Рисунок 6" descr="DSC06017.JPG"/>
          <p:cNvPicPr>
            <a:picLocks noGrp="1" noChangeAspect="1"/>
          </p:cNvPicPr>
          <p:nvPr isPhoto="1"/>
        </p:nvPicPr>
        <p:blipFill>
          <a:blip r:embed="rId2" cstate="print">
            <a:lum/>
          </a:blip>
          <a:stretch>
            <a:fillRect/>
          </a:stretch>
        </p:blipFill>
        <p:spPr>
          <a:xfrm>
            <a:off x="6901922" y="4786322"/>
            <a:ext cx="1956358" cy="1714512"/>
          </a:xfrm>
          <a:prstGeom prst="rect">
            <a:avLst/>
          </a:prstGeom>
          <a:noFill/>
          <a:ln>
            <a:noFill/>
          </a:ln>
          <a:effectLst>
            <a:softEdge rad="317500"/>
          </a:effectLst>
        </p:spPr>
      </p:pic>
      <p:pic>
        <p:nvPicPr>
          <p:cNvPr id="7170" name="Picture 2" descr="http://player.myshared.ru/184718/data/images/img1.png"/>
          <p:cNvPicPr>
            <a:picLocks noChangeAspect="1" noChangeArrowheads="1"/>
          </p:cNvPicPr>
          <p:nvPr/>
        </p:nvPicPr>
        <p:blipFill>
          <a:blip r:embed="rId3"/>
          <a:srcRect/>
          <a:stretch>
            <a:fillRect/>
          </a:stretch>
        </p:blipFill>
        <p:spPr bwMode="auto">
          <a:xfrm>
            <a:off x="0" y="1357298"/>
            <a:ext cx="1857356" cy="1571636"/>
          </a:xfrm>
          <a:prstGeom prst="rect">
            <a:avLst/>
          </a:prstGeom>
          <a:noFill/>
          <a:effectLst>
            <a:softEdge rad="127000"/>
          </a:effectLst>
        </p:spPr>
      </p:pic>
      <p:pic>
        <p:nvPicPr>
          <p:cNvPr id="9" name="Рисунок 8" descr="picture.jpg"/>
          <p:cNvPicPr>
            <a:picLocks noChangeAspect="1"/>
          </p:cNvPicPr>
          <p:nvPr/>
        </p:nvPicPr>
        <p:blipFill>
          <a:blip r:embed="rId4" cstate="print"/>
          <a:stretch>
            <a:fillRect/>
          </a:stretch>
        </p:blipFill>
        <p:spPr>
          <a:xfrm>
            <a:off x="0" y="3000372"/>
            <a:ext cx="2428860" cy="1643074"/>
          </a:xfrm>
          <a:prstGeom prst="rect">
            <a:avLst/>
          </a:prstGeom>
          <a:effectLst>
            <a:softEdge rad="317500"/>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567</TotalTime>
  <Words>1258</Words>
  <Application>Microsoft Office PowerPoint</Application>
  <PresentationFormat>Экран (4:3)</PresentationFormat>
  <Paragraphs>102</Paragraphs>
  <Slides>15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Грань</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83</cp:revision>
  <dcterms:created xsi:type="dcterms:W3CDTF">2014-12-06T14:28:16Z</dcterms:created>
  <dcterms:modified xsi:type="dcterms:W3CDTF">2014-12-08T06:05:59Z</dcterms:modified>
</cp:coreProperties>
</file>